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90" r:id="rId2"/>
    <p:sldId id="256"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1" r:id="rId2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567C00F4-1DA2-402C-93C4-E90106E9625E}" type="datetimeFigureOut">
              <a:rPr lang="ar-IQ" smtClean="0"/>
              <a:t>21/04/1444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67C00F4-1DA2-402C-93C4-E90106E9625E}" type="datetimeFigureOut">
              <a:rPr lang="ar-IQ" smtClean="0"/>
              <a:t>21/04/1444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67C00F4-1DA2-402C-93C4-E90106E9625E}" type="datetimeFigureOut">
              <a:rPr lang="ar-IQ" smtClean="0"/>
              <a:t>21/04/1444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567C00F4-1DA2-402C-93C4-E90106E9625E}" type="datetimeFigureOut">
              <a:rPr lang="ar-IQ" smtClean="0"/>
              <a:t>21/04/1444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67C00F4-1DA2-402C-93C4-E90106E9625E}" type="datetimeFigureOut">
              <a:rPr lang="ar-IQ" smtClean="0"/>
              <a:t>21/04/1444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567C00F4-1DA2-402C-93C4-E90106E9625E}" type="datetimeFigureOut">
              <a:rPr lang="ar-IQ" smtClean="0"/>
              <a:t>21/04/1444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567C00F4-1DA2-402C-93C4-E90106E9625E}" type="datetimeFigureOut">
              <a:rPr lang="ar-IQ" smtClean="0"/>
              <a:t>21/04/1444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567C00F4-1DA2-402C-93C4-E90106E9625E}" type="datetimeFigureOut">
              <a:rPr lang="ar-IQ" smtClean="0"/>
              <a:t>21/04/1444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67C00F4-1DA2-402C-93C4-E90106E9625E}" type="datetimeFigureOut">
              <a:rPr lang="ar-IQ" smtClean="0"/>
              <a:t>21/04/1444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7C00F4-1DA2-402C-93C4-E90106E9625E}" type="datetimeFigureOut">
              <a:rPr lang="ar-IQ" smtClean="0"/>
              <a:t>21/04/1444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67C00F4-1DA2-402C-93C4-E90106E9625E}" type="datetimeFigureOut">
              <a:rPr lang="ar-IQ" smtClean="0"/>
              <a:t>21/04/1444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E3D3542F-B604-44EE-B792-D1AAC08E386F}" type="slidenum">
              <a:rPr lang="ar-IQ" smtClean="0"/>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67C00F4-1DA2-402C-93C4-E90106E9625E}" type="datetimeFigureOut">
              <a:rPr lang="ar-IQ" smtClean="0"/>
              <a:t>21/04/1444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D3542F-B604-44EE-B792-D1AAC08E386F}"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descr="E:\محاضضرات\صور العملي\slide1-n.jpg"/>
          <p:cNvPicPr>
            <a:picLocks noGrp="1" noChangeAspect="1" noChangeArrowheads="1"/>
          </p:cNvPicPr>
          <p:nvPr>
            <p:ph idx="1"/>
          </p:nvPr>
        </p:nvPicPr>
        <p:blipFill>
          <a:blip r:embed="rId2"/>
          <a:srcRect/>
          <a:stretch>
            <a:fillRect/>
          </a:stretch>
        </p:blipFill>
        <p:spPr bwMode="auto">
          <a:xfrm>
            <a:off x="16408" y="-24"/>
            <a:ext cx="9056186" cy="678658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57422" y="214290"/>
            <a:ext cx="6715172" cy="6357982"/>
          </a:xfrm>
        </p:spPr>
        <p:txBody>
          <a:bodyPr>
            <a:normAutofit fontScale="77500" lnSpcReduction="20000"/>
          </a:bodyPr>
          <a:lstStyle/>
          <a:p>
            <a:pPr>
              <a:buNone/>
            </a:pPr>
            <a:r>
              <a:rPr lang="ar-IQ" dirty="0" smtClean="0"/>
              <a:t>6. أصحاب </a:t>
            </a:r>
            <a:r>
              <a:rPr lang="ar-IQ" dirty="0"/>
              <a:t>الكلاب </a:t>
            </a:r>
            <a:endParaRPr lang="ar-IQ" dirty="0" smtClean="0"/>
          </a:p>
          <a:p>
            <a:pPr>
              <a:buNone/>
            </a:pPr>
            <a:r>
              <a:rPr lang="ar-IQ" dirty="0" smtClean="0"/>
              <a:t>عندما </a:t>
            </a:r>
            <a:r>
              <a:rPr lang="ar-IQ" dirty="0"/>
              <a:t>يتولى شخص ما ملكية كلب ، يجب أن يكون هناك قبول فوري لمسؤولية هذا الكلب ، وعن أي نسل قد ينتجه ، طوال فترة حياته أو حتى يتم العثور على مالك لاحق له. </a:t>
            </a:r>
            <a:endParaRPr lang="ar-IQ" dirty="0" smtClean="0"/>
          </a:p>
          <a:p>
            <a:pPr>
              <a:buNone/>
            </a:pPr>
            <a:endParaRPr lang="ar-IQ" dirty="0"/>
          </a:p>
          <a:p>
            <a:pPr>
              <a:buNone/>
            </a:pPr>
            <a:r>
              <a:rPr lang="ar-IQ" dirty="0" smtClean="0"/>
              <a:t>يجب </a:t>
            </a:r>
            <a:r>
              <a:rPr lang="ar-IQ" dirty="0"/>
              <a:t>على المالك التأكد </a:t>
            </a:r>
            <a:r>
              <a:rPr lang="ar-IQ" dirty="0" smtClean="0"/>
              <a:t>من توفير </a:t>
            </a:r>
            <a:r>
              <a:rPr lang="ar-IQ" dirty="0"/>
              <a:t>الاحتياجات السلوكية ، وحماية الكلب ، قدر الإمكان ، من الأمراض المعدية </a:t>
            </a:r>
            <a:r>
              <a:rPr lang="ar-IQ" dirty="0" smtClean="0"/>
              <a:t>(من </a:t>
            </a:r>
            <a:r>
              <a:rPr lang="ar-IQ" dirty="0"/>
              <a:t>خلال التطعيم ومكافحة الطفيليات) ومن التكاثر غير المرغوب فيه </a:t>
            </a:r>
            <a:r>
              <a:rPr lang="ar-IQ" dirty="0" smtClean="0"/>
              <a:t>(من </a:t>
            </a:r>
            <a:r>
              <a:rPr lang="ar-IQ" dirty="0"/>
              <a:t>خلال وسائل منع الحمل أو التعقيم) . </a:t>
            </a:r>
            <a:endParaRPr lang="ar-IQ" dirty="0" smtClean="0"/>
          </a:p>
          <a:p>
            <a:pPr>
              <a:buNone/>
            </a:pPr>
            <a:endParaRPr lang="ar-IQ" dirty="0"/>
          </a:p>
          <a:p>
            <a:pPr>
              <a:buNone/>
            </a:pPr>
            <a:r>
              <a:rPr lang="ar-IQ" dirty="0" smtClean="0"/>
              <a:t>يجب </a:t>
            </a:r>
            <a:r>
              <a:rPr lang="ar-IQ" dirty="0"/>
              <a:t>على المالكين التأكد من أن ملكية الكلب محددة بوضوح (ويفضل أن يكون ذلك من خلال تحديد هوية دائمة مثل الوشم أو الرقاقة الدقيقة) ، </a:t>
            </a:r>
            <a:r>
              <a:rPr lang="ar-IQ" dirty="0" smtClean="0"/>
              <a:t>ويتم </a:t>
            </a:r>
            <a:r>
              <a:rPr lang="ar-IQ" dirty="0"/>
              <a:t>تسجيلها في قاعدة بيانات مركزية. </a:t>
            </a:r>
            <a:endParaRPr lang="ar-IQ" dirty="0" smtClean="0"/>
          </a:p>
          <a:p>
            <a:pPr>
              <a:buNone/>
            </a:pPr>
            <a:endParaRPr lang="ar-IQ" dirty="0"/>
          </a:p>
          <a:p>
            <a:pPr>
              <a:buNone/>
            </a:pPr>
            <a:r>
              <a:rPr lang="ar-IQ" dirty="0" smtClean="0"/>
              <a:t>يجب </a:t>
            </a:r>
            <a:r>
              <a:rPr lang="ar-IQ" dirty="0"/>
              <a:t>اتخاذ جميع الخطوات المعقولة للتأكد من أن الكلب لا يتجول خارج نطاق السيطرة بطريقة من شأنها أن تشكل مشكلة للمجتمع </a:t>
            </a:r>
            <a:r>
              <a:rPr lang="ar-IQ" dirty="0" err="1"/>
              <a:t>و</a:t>
            </a:r>
            <a:r>
              <a:rPr lang="ar-IQ" dirty="0"/>
              <a:t> / أو البيئة</a:t>
            </a:r>
            <a:r>
              <a:rPr lang="en-US" dirty="0"/>
              <a:t>.</a:t>
            </a:r>
          </a:p>
          <a:p>
            <a:endParaRPr lang="ar-IQ" dirty="0"/>
          </a:p>
        </p:txBody>
      </p:sp>
      <p:pic>
        <p:nvPicPr>
          <p:cNvPr id="28674" name="Picture 2" descr="Dog Owners – American Kennel Club"/>
          <p:cNvPicPr>
            <a:picLocks noChangeAspect="1" noChangeArrowheads="1"/>
          </p:cNvPicPr>
          <p:nvPr/>
        </p:nvPicPr>
        <p:blipFill>
          <a:blip r:embed="rId2"/>
          <a:srcRect l="25742" r="14851"/>
          <a:stretch>
            <a:fillRect/>
          </a:stretch>
        </p:blipFill>
        <p:spPr bwMode="auto">
          <a:xfrm>
            <a:off x="0" y="500042"/>
            <a:ext cx="2500298" cy="2805860"/>
          </a:xfrm>
          <a:prstGeom prst="rect">
            <a:avLst/>
          </a:prstGeom>
          <a:noFill/>
        </p:spPr>
      </p:pic>
      <p:pic>
        <p:nvPicPr>
          <p:cNvPr id="8" name="صورة 7" descr="C:\Users\dell\Dropbox\PC\Desktop\كلاب سائبة\Obedience-class-of-dogs-and-their-owners.jpg"/>
          <p:cNvPicPr/>
          <p:nvPr/>
        </p:nvPicPr>
        <p:blipFill>
          <a:blip r:embed="rId3"/>
          <a:srcRect/>
          <a:stretch>
            <a:fillRect/>
          </a:stretch>
        </p:blipFill>
        <p:spPr bwMode="auto">
          <a:xfrm>
            <a:off x="-71470" y="3571876"/>
            <a:ext cx="2571736" cy="192882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52"/>
            <a:ext cx="9358346" cy="3714752"/>
          </a:xfrm>
        </p:spPr>
        <p:txBody>
          <a:bodyPr>
            <a:normAutofit fontScale="92500" lnSpcReduction="20000"/>
          </a:bodyPr>
          <a:lstStyle/>
          <a:p>
            <a:r>
              <a:rPr lang="ar-IQ" dirty="0"/>
              <a:t>عند تطوير برنامج السيطرة على أعداد الكلاب ، يوصى بأن تنشئ السلطات مجموعة استشارية ، والتي ينبغي أن تشمل الأطباء البيطريين ، وخبراء في بيئة الكلاب ، وسلوك الكلاب والأمراض المشتركة، وممثلي أصحاب المصلحة المعنيين (السلطات المحلية ، خدمات / سلطات صحة الإنسان ، خدمات / سلطات مراقبة البيئة ، المنظمات غير الحكومية والجمهور). سيكون الغرض الرئيسي من هذه المجموعة الاستشارية هو تحليل المشكلة وتحديدها كمياً ، وتحديد الأسباب ، والحصول على رأي عام حول الكلاب واقتراح الأساليب الأكثر فاعلية لاستخدامها على المدى القصير والطويل</a:t>
            </a:r>
          </a:p>
        </p:txBody>
      </p:sp>
      <p:pic>
        <p:nvPicPr>
          <p:cNvPr id="27650" name="Picture 2" descr="Why Collaboration Yields Improved Productivity (And The Science Behind It)"/>
          <p:cNvPicPr>
            <a:picLocks noChangeAspect="1" noChangeArrowheads="1"/>
          </p:cNvPicPr>
          <p:nvPr/>
        </p:nvPicPr>
        <p:blipFill>
          <a:blip r:embed="rId2"/>
          <a:srcRect/>
          <a:stretch>
            <a:fillRect/>
          </a:stretch>
        </p:blipFill>
        <p:spPr bwMode="auto">
          <a:xfrm>
            <a:off x="1000100" y="3679102"/>
            <a:ext cx="7072362" cy="317889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488" y="285728"/>
            <a:ext cx="6000792" cy="6357982"/>
          </a:xfrm>
        </p:spPr>
        <p:txBody>
          <a:bodyPr>
            <a:normAutofit fontScale="92500" lnSpcReduction="10000"/>
          </a:bodyPr>
          <a:lstStyle/>
          <a:p>
            <a:r>
              <a:rPr lang="ar-IQ" dirty="0"/>
              <a:t>الاعتبارات الهامة هي كما يلي:</a:t>
            </a:r>
            <a:endParaRPr lang="en-US" dirty="0"/>
          </a:p>
          <a:p>
            <a:pPr>
              <a:buNone/>
            </a:pPr>
            <a:r>
              <a:rPr lang="ar-IQ" dirty="0"/>
              <a:t>1. التعرف على مصادر الكلاب </a:t>
            </a:r>
            <a:r>
              <a:rPr lang="ar-IQ" dirty="0" smtClean="0"/>
              <a:t>الضالة وهي: </a:t>
            </a:r>
            <a:endParaRPr lang="en-US" dirty="0"/>
          </a:p>
          <a:p>
            <a:pPr>
              <a:buNone/>
            </a:pPr>
            <a:r>
              <a:rPr lang="ar-IQ" dirty="0"/>
              <a:t>  أ) الكلاب المملوكة التي تتجول بحرية</a:t>
            </a:r>
            <a:endParaRPr lang="en-US" dirty="0"/>
          </a:p>
          <a:p>
            <a:pPr>
              <a:buNone/>
            </a:pPr>
            <a:r>
              <a:rPr lang="ar-IQ" dirty="0"/>
              <a:t>ب) الكلاب التي تخلى عنها أصحابها ، بما في ذلك الجراء الناتجة عن تربية الكلاب المملوكة خارج نطاق السيطرة.</a:t>
            </a:r>
            <a:endParaRPr lang="en-US" dirty="0"/>
          </a:p>
          <a:p>
            <a:pPr>
              <a:buNone/>
            </a:pPr>
            <a:r>
              <a:rPr lang="ar-IQ" dirty="0"/>
              <a:t>ج) الكلاب غير المملوكة التي تتكاثر بنجاح.</a:t>
            </a:r>
            <a:endParaRPr lang="en-US" dirty="0"/>
          </a:p>
          <a:p>
            <a:pPr>
              <a:buNone/>
            </a:pPr>
            <a:r>
              <a:rPr lang="ar-IQ" dirty="0" smtClean="0"/>
              <a:t>2.</a:t>
            </a:r>
            <a:r>
              <a:rPr lang="en-US" dirty="0" smtClean="0"/>
              <a:t> </a:t>
            </a:r>
            <a:r>
              <a:rPr lang="ar-IQ" dirty="0"/>
              <a:t>تقدير العدد الحالي والتوزيع والبيئة </a:t>
            </a:r>
            <a:endParaRPr lang="ar-IQ" dirty="0" smtClean="0"/>
          </a:p>
          <a:p>
            <a:pPr>
              <a:buNone/>
            </a:pPr>
            <a:r>
              <a:rPr lang="ar-IQ" dirty="0" smtClean="0"/>
              <a:t>الأدوات </a:t>
            </a:r>
            <a:r>
              <a:rPr lang="ar-IQ" dirty="0"/>
              <a:t>العملية المتاحة تشمل سجلات الكلاب ، وتقديرات </a:t>
            </a:r>
            <a:r>
              <a:rPr lang="ar-IQ" dirty="0" smtClean="0"/>
              <a:t>تعداد  </a:t>
            </a:r>
            <a:r>
              <a:rPr lang="ar-IQ" dirty="0" err="1"/>
              <a:t>ومسوحات</a:t>
            </a:r>
            <a:r>
              <a:rPr lang="ar-IQ" dirty="0"/>
              <a:t> الكلاب ، </a:t>
            </a:r>
            <a:r>
              <a:rPr lang="ar-IQ" dirty="0" smtClean="0"/>
              <a:t>والمربين </a:t>
            </a:r>
            <a:r>
              <a:rPr lang="ar-IQ" dirty="0"/>
              <a:t>، وملاجئ الكلاب والأطباء البيطريين. </a:t>
            </a:r>
            <a:endParaRPr lang="ar-IQ" dirty="0" smtClean="0"/>
          </a:p>
          <a:p>
            <a:pPr>
              <a:buNone/>
            </a:pPr>
            <a:r>
              <a:rPr lang="ar-IQ" dirty="0" smtClean="0"/>
              <a:t>.</a:t>
            </a:r>
            <a:endParaRPr lang="ar-IQ" dirty="0"/>
          </a:p>
        </p:txBody>
      </p:sp>
      <p:pic>
        <p:nvPicPr>
          <p:cNvPr id="26626" name="Picture 2" descr="Stepping up dog population management to achieve rabies elimination - WOAH  - World Organisation for Animal Health"/>
          <p:cNvPicPr>
            <a:picLocks noChangeAspect="1" noChangeArrowheads="1"/>
          </p:cNvPicPr>
          <p:nvPr/>
        </p:nvPicPr>
        <p:blipFill>
          <a:blip r:embed="rId2"/>
          <a:srcRect/>
          <a:stretch>
            <a:fillRect/>
          </a:stretch>
        </p:blipFill>
        <p:spPr bwMode="auto">
          <a:xfrm>
            <a:off x="0" y="4556743"/>
            <a:ext cx="3450201" cy="2301257"/>
          </a:xfrm>
          <a:prstGeom prst="rect">
            <a:avLst/>
          </a:prstGeom>
          <a:noFill/>
        </p:spPr>
      </p:pic>
      <p:pic>
        <p:nvPicPr>
          <p:cNvPr id="26627" name="Picture 3" descr="C:\Users\dell\Dropbox\PC\Desktop\كلاب سائبة\strayDogWithPupsArticle.jpg"/>
          <p:cNvPicPr>
            <a:picLocks noChangeAspect="1" noChangeArrowheads="1"/>
          </p:cNvPicPr>
          <p:nvPr/>
        </p:nvPicPr>
        <p:blipFill>
          <a:blip r:embed="rId3"/>
          <a:srcRect/>
          <a:stretch>
            <a:fillRect/>
          </a:stretch>
        </p:blipFill>
        <p:spPr bwMode="auto">
          <a:xfrm>
            <a:off x="-32" y="1857364"/>
            <a:ext cx="2899542" cy="214314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000232" y="142876"/>
            <a:ext cx="7143768" cy="6572272"/>
          </a:xfrm>
        </p:spPr>
        <p:txBody>
          <a:bodyPr>
            <a:normAutofit fontScale="92500" lnSpcReduction="20000"/>
          </a:bodyPr>
          <a:lstStyle/>
          <a:p>
            <a:pPr>
              <a:buNone/>
            </a:pPr>
            <a:r>
              <a:rPr lang="ar-IQ" dirty="0" smtClean="0"/>
              <a:t>3. يمكن </a:t>
            </a:r>
            <a:r>
              <a:rPr lang="ar-IQ" dirty="0"/>
              <a:t>أن يتضمن الإطار التنظيمي الذي من شأنه مساعدة السلطات على إنشاء برامج ناجحة لمكافحة الكلاب العناصر الرئيسية التالية:</a:t>
            </a:r>
            <a:endParaRPr lang="en-US" dirty="0"/>
          </a:p>
          <a:p>
            <a:pPr>
              <a:buNone/>
            </a:pPr>
            <a:r>
              <a:rPr lang="ar-IQ" dirty="0"/>
              <a:t>أ) تسجيل الكلاب وتحديد هويتها وترخيص مربي الكلاب ؛</a:t>
            </a:r>
            <a:endParaRPr lang="en-US" dirty="0"/>
          </a:p>
          <a:p>
            <a:pPr>
              <a:buNone/>
            </a:pPr>
            <a:r>
              <a:rPr lang="ar-IQ" dirty="0"/>
              <a:t>ب) التطعيم ضد داء الكلب والتدابير الوقائية الأخرى ضد الأمراض الحيوانية المنشأ ، حسب الاقتضاء ؛</a:t>
            </a:r>
            <a:endParaRPr lang="en-US" dirty="0"/>
          </a:p>
          <a:p>
            <a:pPr>
              <a:buNone/>
            </a:pPr>
            <a:r>
              <a:rPr lang="ar-IQ" dirty="0"/>
              <a:t>ج) الإجراءات البيطرية (مثل الإجراءات الجراحية) ؛</a:t>
            </a:r>
            <a:endParaRPr lang="en-US" dirty="0"/>
          </a:p>
          <a:p>
            <a:pPr>
              <a:buNone/>
            </a:pPr>
            <a:r>
              <a:rPr lang="ar-IQ" dirty="0" smtClean="0"/>
              <a:t>ه</a:t>
            </a:r>
            <a:r>
              <a:rPr lang="ar-IQ" dirty="0"/>
              <a:t>) السيطرة على الكلاب الخطرة.</a:t>
            </a:r>
            <a:endParaRPr lang="en-US" dirty="0"/>
          </a:p>
          <a:p>
            <a:pPr>
              <a:buNone/>
            </a:pPr>
            <a:r>
              <a:rPr lang="ar-IQ" dirty="0"/>
              <a:t>و) اللوائح الخاصة بتربية وبيع الكلاب.</a:t>
            </a:r>
            <a:endParaRPr lang="en-US" dirty="0"/>
          </a:p>
          <a:p>
            <a:pPr>
              <a:buNone/>
            </a:pPr>
            <a:r>
              <a:rPr lang="ar-IQ" dirty="0"/>
              <a:t>ز) الضوابط البيئية (مثل </a:t>
            </a:r>
            <a:r>
              <a:rPr lang="ar-IQ" dirty="0" err="1"/>
              <a:t>المسالخ</a:t>
            </a:r>
            <a:r>
              <a:rPr lang="ar-IQ" dirty="0"/>
              <a:t> ، ومقالب القمامة ، ومرافق المخزون الميت) ؛</a:t>
            </a:r>
            <a:endParaRPr lang="en-US" dirty="0"/>
          </a:p>
          <a:p>
            <a:pPr>
              <a:buNone/>
            </a:pPr>
            <a:r>
              <a:rPr lang="ar-IQ" dirty="0"/>
              <a:t>ح) اللوائح الخاصة بملاجئ الكلاب ؛</a:t>
            </a:r>
            <a:endParaRPr lang="en-US" dirty="0"/>
          </a:p>
          <a:p>
            <a:pPr>
              <a:buNone/>
            </a:pPr>
            <a:r>
              <a:rPr lang="ar-IQ" dirty="0"/>
              <a:t>ط) التزامات الرفق بالحيوان للمالكين والسلطات</a:t>
            </a:r>
            <a:r>
              <a:rPr lang="ar-IQ" dirty="0" smtClean="0"/>
              <a:t>.</a:t>
            </a:r>
            <a:endParaRPr lang="en-US" dirty="0"/>
          </a:p>
          <a:p>
            <a:endParaRPr lang="ar-IQ" dirty="0"/>
          </a:p>
        </p:txBody>
      </p:sp>
      <p:pic>
        <p:nvPicPr>
          <p:cNvPr id="4" name="صورة 3" descr="C:\Users\dell\Dropbox\PC\Desktop\كلاب سائبة\maharagama-1.jpg"/>
          <p:cNvPicPr/>
          <p:nvPr/>
        </p:nvPicPr>
        <p:blipFill>
          <a:blip r:embed="rId2" cstate="print"/>
          <a:srcRect l="23909" t="14345" r="27770" b="17666"/>
          <a:stretch>
            <a:fillRect/>
          </a:stretch>
        </p:blipFill>
        <p:spPr bwMode="auto">
          <a:xfrm>
            <a:off x="0" y="1142984"/>
            <a:ext cx="2143108" cy="2071702"/>
          </a:xfrm>
          <a:prstGeom prst="rect">
            <a:avLst/>
          </a:prstGeom>
          <a:noFill/>
          <a:ln w="9525">
            <a:noFill/>
            <a:miter lim="800000"/>
            <a:headEnd/>
            <a:tailEnd/>
          </a:ln>
        </p:spPr>
      </p:pic>
      <p:pic>
        <p:nvPicPr>
          <p:cNvPr id="25602" name="Picture 2" descr="Homeless dog feeding into garbage c. Homeless hungry dog looks for food in  overflowing trash bins. | CanStock"/>
          <p:cNvPicPr>
            <a:picLocks noChangeAspect="1" noChangeArrowheads="1"/>
          </p:cNvPicPr>
          <p:nvPr/>
        </p:nvPicPr>
        <p:blipFill>
          <a:blip r:embed="rId3"/>
          <a:srcRect/>
          <a:stretch>
            <a:fillRect/>
          </a:stretch>
        </p:blipFill>
        <p:spPr bwMode="auto">
          <a:xfrm>
            <a:off x="0" y="3286124"/>
            <a:ext cx="2869476" cy="1714512"/>
          </a:xfrm>
          <a:prstGeom prst="rect">
            <a:avLst/>
          </a:prstGeom>
          <a:noFill/>
        </p:spPr>
      </p:pic>
      <p:pic>
        <p:nvPicPr>
          <p:cNvPr id="25603" name="Picture 3" descr="C:\Users\dell\Dropbox\PC\Desktop\كلاب سائبة\Dogs-around-cow-carcass-at-Jorbeer-768x512.jpg"/>
          <p:cNvPicPr>
            <a:picLocks noChangeAspect="1" noChangeArrowheads="1"/>
          </p:cNvPicPr>
          <p:nvPr/>
        </p:nvPicPr>
        <p:blipFill>
          <a:blip r:embed="rId4"/>
          <a:srcRect/>
          <a:stretch>
            <a:fillRect/>
          </a:stretch>
        </p:blipFill>
        <p:spPr bwMode="auto">
          <a:xfrm>
            <a:off x="0" y="4929199"/>
            <a:ext cx="2821768" cy="18811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214290"/>
            <a:ext cx="9001156" cy="5786478"/>
          </a:xfrm>
        </p:spPr>
        <p:txBody>
          <a:bodyPr>
            <a:normAutofit fontScale="77500" lnSpcReduction="20000"/>
          </a:bodyPr>
          <a:lstStyle/>
          <a:p>
            <a:r>
              <a:rPr lang="ar-IQ" dirty="0"/>
              <a:t>تدابير الرقابة </a:t>
            </a:r>
            <a:r>
              <a:rPr lang="en-US" dirty="0"/>
              <a:t>Control measures </a:t>
            </a:r>
          </a:p>
          <a:p>
            <a:pPr>
              <a:buNone/>
            </a:pPr>
            <a:r>
              <a:rPr lang="ar-IQ" dirty="0" smtClean="0"/>
              <a:t> </a:t>
            </a:r>
          </a:p>
          <a:p>
            <a:pPr marL="514350" indent="-514350">
              <a:buAutoNum type="arabicPeriod"/>
            </a:pPr>
            <a:r>
              <a:rPr lang="ar-IQ" dirty="0" smtClean="0"/>
              <a:t>التعليم </a:t>
            </a:r>
            <a:r>
              <a:rPr lang="ar-IQ" dirty="0"/>
              <a:t>والتشريعات للملكية </a:t>
            </a:r>
            <a:r>
              <a:rPr lang="ar-IQ" dirty="0" err="1"/>
              <a:t>المسؤولة</a:t>
            </a:r>
            <a:r>
              <a:rPr lang="ar-IQ" dirty="0"/>
              <a:t> </a:t>
            </a:r>
            <a:r>
              <a:rPr lang="en-US" dirty="0" smtClean="0"/>
              <a:t>Education and legislation for responsible ownership</a:t>
            </a:r>
            <a:r>
              <a:rPr lang="en-US" dirty="0"/>
              <a:t> </a:t>
            </a:r>
            <a:r>
              <a:rPr lang="ar-IQ" dirty="0" smtClean="0"/>
              <a:t>سيؤدي </a:t>
            </a:r>
            <a:r>
              <a:rPr lang="ar-IQ" dirty="0"/>
              <a:t>تشجيع أصحاب الكلاب على تحمل المسؤولية بشكل أكبر إلى تقليل عدد الكلاب المسموح لها بالتجول ، وتحسين صحة </a:t>
            </a:r>
            <a:r>
              <a:rPr lang="ar-IQ" dirty="0" smtClean="0"/>
              <a:t>الكلاب </a:t>
            </a:r>
            <a:r>
              <a:rPr lang="ar-IQ" dirty="0"/>
              <a:t>، وتقليل المخاطر التي تشكلها الكلاب على المجتمع. </a:t>
            </a:r>
            <a:endParaRPr lang="ar-IQ" dirty="0" smtClean="0"/>
          </a:p>
          <a:p>
            <a:pPr>
              <a:buNone/>
            </a:pPr>
            <a:r>
              <a:rPr lang="ar-IQ" dirty="0"/>
              <a:t>يجب أن يعالج التثقيف بشأن ملكية الكلاب </a:t>
            </a:r>
            <a:r>
              <a:rPr lang="ar-IQ" dirty="0" err="1"/>
              <a:t>المسؤولة</a:t>
            </a:r>
            <a:r>
              <a:rPr lang="ar-IQ" dirty="0"/>
              <a:t> (للكلب المملوك حاليًا وأي ذرية ينتجه) العناصر التالية</a:t>
            </a:r>
            <a:r>
              <a:rPr lang="ar-IQ" dirty="0" smtClean="0"/>
              <a:t>:</a:t>
            </a:r>
            <a:endParaRPr lang="en-US" dirty="0"/>
          </a:p>
          <a:p>
            <a:pPr>
              <a:buNone/>
            </a:pPr>
            <a:r>
              <a:rPr lang="ar-IQ" dirty="0"/>
              <a:t>أ) </a:t>
            </a:r>
            <a:r>
              <a:rPr lang="ar-IQ" dirty="0" smtClean="0"/>
              <a:t>إعداد </a:t>
            </a:r>
            <a:r>
              <a:rPr lang="ar-IQ" dirty="0"/>
              <a:t>الكلب للتعامل مع بيئته من خلال الاهتمام بالتنشئة الاجتماعية والتدريب ؛</a:t>
            </a:r>
            <a:endParaRPr lang="en-US" dirty="0"/>
          </a:p>
          <a:p>
            <a:pPr>
              <a:buNone/>
            </a:pPr>
            <a:r>
              <a:rPr lang="ar-IQ" dirty="0"/>
              <a:t>ب) تسجيل الكلاب وتحديد </a:t>
            </a:r>
            <a:r>
              <a:rPr lang="ar-IQ" dirty="0" smtClean="0"/>
              <a:t>هويتها</a:t>
            </a:r>
            <a:endParaRPr lang="en-US" dirty="0"/>
          </a:p>
          <a:p>
            <a:pPr>
              <a:buNone/>
            </a:pPr>
            <a:r>
              <a:rPr lang="ar-IQ" dirty="0" smtClean="0"/>
              <a:t>ج</a:t>
            </a:r>
            <a:r>
              <a:rPr lang="ar-IQ" dirty="0"/>
              <a:t>) الوقاية من الأمراض ، ولا </a:t>
            </a:r>
            <a:r>
              <a:rPr lang="ar-IQ" dirty="0" err="1"/>
              <a:t>سيما</a:t>
            </a:r>
            <a:r>
              <a:rPr lang="ar-IQ" dirty="0"/>
              <a:t> الأمراض </a:t>
            </a:r>
            <a:r>
              <a:rPr lang="ar-IQ" dirty="0" smtClean="0"/>
              <a:t>المشتركة ، </a:t>
            </a:r>
            <a:r>
              <a:rPr lang="ar-IQ" dirty="0"/>
              <a:t>على سبيل المثال من خلال التطعيم المنتظم في المناطق الموبوءة بداء الكلب ؛</a:t>
            </a:r>
            <a:endParaRPr lang="en-US" dirty="0"/>
          </a:p>
          <a:p>
            <a:pPr>
              <a:buNone/>
            </a:pPr>
            <a:r>
              <a:rPr lang="ar-IQ" dirty="0" smtClean="0"/>
              <a:t>د</a:t>
            </a:r>
            <a:r>
              <a:rPr lang="ar-IQ" dirty="0"/>
              <a:t>) منع الآثار السلبية للكلاب على المجتمع ، من خلال التلوث (مثل البراز والضوضاء) ، والمخاطر على صحة الإنسان من خلال العض أو حوادث المرور والمخاطر على الكلاب الأخرى والحياة البرية والماشية وغيرها من أنواع الحيوانات المصاحبة </a:t>
            </a:r>
            <a:r>
              <a:rPr lang="ar-IQ" dirty="0" smtClean="0"/>
              <a:t>؛</a:t>
            </a:r>
          </a:p>
          <a:p>
            <a:pPr>
              <a:buNone/>
            </a:pPr>
            <a:r>
              <a:rPr lang="ar-IQ" dirty="0" smtClean="0"/>
              <a:t>هـ</a:t>
            </a:r>
            <a:r>
              <a:rPr lang="ar-IQ" dirty="0"/>
              <a:t>) مراقبة تكاثر الكلاب</a:t>
            </a:r>
            <a:r>
              <a:rPr lang="ar-IQ" dirty="0" smtClean="0"/>
              <a:t>.</a:t>
            </a:r>
            <a:endParaRPr lang="en-US" dirty="0"/>
          </a:p>
        </p:txBody>
      </p:sp>
      <p:pic>
        <p:nvPicPr>
          <p:cNvPr id="4" name="Picture 2" descr="responsible-pet-ownership-2 - Casa Rooms"/>
          <p:cNvPicPr>
            <a:picLocks noChangeAspect="1" noChangeArrowheads="1"/>
          </p:cNvPicPr>
          <p:nvPr/>
        </p:nvPicPr>
        <p:blipFill>
          <a:blip r:embed="rId2"/>
          <a:srcRect/>
          <a:stretch>
            <a:fillRect/>
          </a:stretch>
        </p:blipFill>
        <p:spPr bwMode="auto">
          <a:xfrm>
            <a:off x="296085" y="5357826"/>
            <a:ext cx="3108871" cy="1500175"/>
          </a:xfrm>
          <a:prstGeom prst="rect">
            <a:avLst/>
          </a:prstGeom>
          <a:noFill/>
        </p:spPr>
      </p:pic>
      <p:pic>
        <p:nvPicPr>
          <p:cNvPr id="24577" name="Picture 1" descr="C:\Users\dell\Dropbox\PC\Desktop\كلاب سائبة\image_491bbc3181.jpg"/>
          <p:cNvPicPr>
            <a:picLocks noChangeAspect="1" noChangeArrowheads="1"/>
          </p:cNvPicPr>
          <p:nvPr/>
        </p:nvPicPr>
        <p:blipFill>
          <a:blip r:embed="rId3"/>
          <a:srcRect/>
          <a:stretch>
            <a:fillRect/>
          </a:stretch>
        </p:blipFill>
        <p:spPr bwMode="auto">
          <a:xfrm>
            <a:off x="3571868" y="5357826"/>
            <a:ext cx="2248938" cy="150017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sp>
        <p:nvSpPr>
          <p:cNvPr id="3" name="عنصر نائب للمحتوى 2"/>
          <p:cNvSpPr>
            <a:spLocks noGrp="1"/>
          </p:cNvSpPr>
          <p:nvPr>
            <p:ph idx="1"/>
          </p:nvPr>
        </p:nvSpPr>
        <p:spPr>
          <a:xfrm>
            <a:off x="3143240" y="785794"/>
            <a:ext cx="5857916" cy="5572164"/>
          </a:xfrm>
        </p:spPr>
        <p:txBody>
          <a:bodyPr>
            <a:normAutofit fontScale="85000" lnSpcReduction="10000"/>
          </a:bodyPr>
          <a:lstStyle/>
          <a:p>
            <a:pPr>
              <a:buNone/>
            </a:pPr>
            <a:r>
              <a:rPr lang="ar-IQ" dirty="0"/>
              <a:t>2. تسجيل الكلاب وتحديد هويتها (الترخيص) أحد المكونات الأساسية للتحكم في أعداد الكلاب من قبل السلطات المختصة هو تسجيل الكلاب المملوكة </a:t>
            </a:r>
            <a:r>
              <a:rPr lang="ar-IQ" dirty="0" smtClean="0"/>
              <a:t>وتحديدها. </a:t>
            </a:r>
            <a:r>
              <a:rPr lang="ar-IQ" dirty="0"/>
              <a:t>يمكن التأكيد على التسجيل وتحديد الهوية كجزء من الملكية </a:t>
            </a:r>
            <a:r>
              <a:rPr lang="ar-IQ" dirty="0" err="1"/>
              <a:t>المسؤولة</a:t>
            </a:r>
            <a:r>
              <a:rPr lang="ar-IQ" dirty="0"/>
              <a:t> للكلاب وغالبًا ما يتم ربطهما ببرامج صحة الحيوان ، على سبيل المثال ، التطعيم الإلزامي ضد داء الكلب وإمكانية التتبع. </a:t>
            </a:r>
            <a:endParaRPr lang="ar-IQ" dirty="0" smtClean="0"/>
          </a:p>
          <a:p>
            <a:pPr>
              <a:buNone/>
            </a:pPr>
            <a:r>
              <a:rPr lang="ar-IQ" dirty="0" smtClean="0"/>
              <a:t>يمكن </a:t>
            </a:r>
            <a:r>
              <a:rPr lang="ar-IQ" dirty="0"/>
              <a:t>استخدام تسجيل الحيوانات في قاعدة بيانات مركزية لدعم إنفاذ التشريعات ولم شمل الحيوانات المفقودة مع أصحابها. يمكن تشجيع السيطرة على تكاثر الكلاب عن طريق التعقيم من خلال الحوافز المالية التي تقدمها رسوم الترخيص التفاضلية.</a:t>
            </a:r>
            <a:endParaRPr lang="en-US" dirty="0"/>
          </a:p>
          <a:p>
            <a:pPr>
              <a:buNone/>
            </a:pPr>
            <a:endParaRPr lang="ar-IQ" dirty="0"/>
          </a:p>
        </p:txBody>
      </p:sp>
      <p:pic>
        <p:nvPicPr>
          <p:cNvPr id="23556" name="Picture 4" descr="Pet Care Blog - Tender Touch Veterinary Hospital"/>
          <p:cNvPicPr>
            <a:picLocks noChangeAspect="1" noChangeArrowheads="1"/>
          </p:cNvPicPr>
          <p:nvPr/>
        </p:nvPicPr>
        <p:blipFill>
          <a:blip r:embed="rId2"/>
          <a:srcRect/>
          <a:stretch>
            <a:fillRect/>
          </a:stretch>
        </p:blipFill>
        <p:spPr bwMode="auto">
          <a:xfrm>
            <a:off x="0" y="1285859"/>
            <a:ext cx="3000364" cy="417441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472518" cy="6072230"/>
          </a:xfrm>
        </p:spPr>
        <p:txBody>
          <a:bodyPr>
            <a:normAutofit fontScale="92500" lnSpcReduction="10000"/>
          </a:bodyPr>
          <a:lstStyle/>
          <a:p>
            <a:pPr>
              <a:buNone/>
            </a:pPr>
            <a:r>
              <a:rPr lang="ar-IQ" dirty="0" smtClean="0"/>
              <a:t>3. </a:t>
            </a:r>
            <a:r>
              <a:rPr lang="ar-IQ" dirty="0"/>
              <a:t>التحكم في </a:t>
            </a:r>
            <a:r>
              <a:rPr lang="ar-IQ" dirty="0" smtClean="0"/>
              <a:t>الإنجاب</a:t>
            </a:r>
          </a:p>
          <a:p>
            <a:pPr>
              <a:buNone/>
            </a:pPr>
            <a:r>
              <a:rPr lang="ar-IQ" dirty="0" smtClean="0"/>
              <a:t> </a:t>
            </a:r>
            <a:r>
              <a:rPr lang="ar-IQ" dirty="0"/>
              <a:t>يمنع التحكم في التكاثر في الكلاب ولادة الجراء غير المرغوب </a:t>
            </a:r>
            <a:r>
              <a:rPr lang="ar-IQ" dirty="0" smtClean="0"/>
              <a:t>فيها. </a:t>
            </a:r>
            <a:r>
              <a:rPr lang="ar-IQ" dirty="0"/>
              <a:t>يُنصح بتركيز الجهود للسيطرة على التكاثر على </a:t>
            </a:r>
            <a:r>
              <a:rPr lang="ar-IQ" dirty="0" smtClean="0"/>
              <a:t>المجموعات </a:t>
            </a:r>
            <a:r>
              <a:rPr lang="ar-IQ" dirty="0"/>
              <a:t>من الكلاب التي تم تحديدها على أنها الأكثر إنتاجية والأكثر ترجيحًا لتكون مصادر الكلاب الضالة وغير </a:t>
            </a:r>
            <a:r>
              <a:rPr lang="ar-IQ" dirty="0" smtClean="0"/>
              <a:t>المرغوب فيها. </a:t>
            </a:r>
          </a:p>
          <a:p>
            <a:pPr>
              <a:buNone/>
            </a:pPr>
            <a:r>
              <a:rPr lang="ar-IQ" dirty="0" smtClean="0"/>
              <a:t>. </a:t>
            </a:r>
            <a:r>
              <a:rPr lang="ar-IQ" dirty="0"/>
              <a:t>قد تكون هناك حاجة لإشراك كل من القطاع البيطري الخاص والعام لتلبية الطلب على الخدمات. يمكن النظر في دعم برامج التعقيم من قبل الحكومة أو المنظمات الأخرى لتشجيع الاستيعاب. </a:t>
            </a:r>
            <a:endParaRPr lang="ar-IQ" dirty="0" smtClean="0"/>
          </a:p>
          <a:p>
            <a:pPr>
              <a:buNone/>
            </a:pPr>
            <a:r>
              <a:rPr lang="ar-IQ" dirty="0" smtClean="0"/>
              <a:t>تشمل </a:t>
            </a:r>
            <a:r>
              <a:rPr lang="ar-IQ" dirty="0"/>
              <a:t>طرق التحكم في التكاثر في الكلاب ما يلي</a:t>
            </a:r>
            <a:r>
              <a:rPr lang="ar-IQ" dirty="0" smtClean="0"/>
              <a:t>:</a:t>
            </a:r>
          </a:p>
          <a:p>
            <a:r>
              <a:rPr lang="ar-IQ" dirty="0"/>
              <a:t>أ) التعقيم الجراحي ؛</a:t>
            </a:r>
            <a:endParaRPr lang="en-US" dirty="0"/>
          </a:p>
          <a:p>
            <a:r>
              <a:rPr lang="ar-IQ" dirty="0"/>
              <a:t>ب) التعقيم الكيميائي</a:t>
            </a:r>
            <a:r>
              <a:rPr lang="en-US" dirty="0"/>
              <a:t>.</a:t>
            </a:r>
          </a:p>
          <a:p>
            <a:r>
              <a:rPr lang="ar-IQ" dirty="0" smtClean="0"/>
              <a:t>ج) </a:t>
            </a:r>
            <a:r>
              <a:rPr lang="ar-IQ" dirty="0"/>
              <a:t>فصل إناث الكلاب أثناء الشبق عن الذكور غير المعقمة</a:t>
            </a:r>
            <a:endParaRPr lang="en-US" dirty="0"/>
          </a:p>
          <a:p>
            <a:pPr>
              <a:buNone/>
            </a:pPr>
            <a:endParaRPr lang="ar-IQ"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22530" name="Picture 2" descr="Fetal Count Radiology | Today's Veterinary Practice"/>
          <p:cNvPicPr>
            <a:picLocks noChangeAspect="1" noChangeArrowheads="1"/>
          </p:cNvPicPr>
          <p:nvPr/>
        </p:nvPicPr>
        <p:blipFill>
          <a:blip r:embed="rId2"/>
          <a:srcRect/>
          <a:stretch>
            <a:fillRect/>
          </a:stretch>
        </p:blipFill>
        <p:spPr bwMode="auto">
          <a:xfrm>
            <a:off x="100563" y="4071977"/>
            <a:ext cx="2328297" cy="15716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642918"/>
            <a:ext cx="8786874" cy="6000792"/>
          </a:xfrm>
        </p:spPr>
        <p:txBody>
          <a:bodyPr>
            <a:normAutofit/>
          </a:bodyPr>
          <a:lstStyle/>
          <a:p>
            <a:pPr>
              <a:buNone/>
            </a:pPr>
            <a:r>
              <a:rPr lang="ar-IQ" dirty="0" smtClean="0"/>
              <a:t>4. الإزالة </a:t>
            </a:r>
            <a:r>
              <a:rPr lang="ar-IQ" dirty="0"/>
              <a:t>والتداول</a:t>
            </a:r>
            <a:endParaRPr lang="en-US" dirty="0"/>
          </a:p>
          <a:p>
            <a:r>
              <a:rPr lang="ar-IQ" dirty="0"/>
              <a:t> على السلطة المختصة جمع الكلاب التي لا تخضع للإشراف المباشر والتحقق من ملكيتها. يجب أن يتم القبض على الكلاب ونقلها وحملها بطريقة إنسانية. يجب على السلطة المختصة وضع وتنفيذ التشريعات المناسبة والتدريب لتنظيم هذه الأنشطة. </a:t>
            </a:r>
            <a:r>
              <a:rPr lang="ar-IQ" dirty="0" smtClean="0"/>
              <a:t>ويجب </a:t>
            </a:r>
            <a:r>
              <a:rPr lang="ar-IQ" dirty="0"/>
              <a:t>استخدام المعدات التي تدعم التعامل الإنساني. لا ينبغي استخدام حلقات الأسلاك غير المغطاة للقبض</a:t>
            </a:r>
            <a:r>
              <a:rPr lang="ar-IQ" dirty="0" smtClean="0"/>
              <a:t>.</a:t>
            </a:r>
          </a:p>
          <a:p>
            <a:pPr>
              <a:buNone/>
            </a:pPr>
            <a:endParaRPr lang="ar-IQ"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21505" name="Picture 1" descr="C:\Users\dell\Dropbox\PC\Desktop\كلاب سائبة\c1_650648.jpg"/>
          <p:cNvPicPr>
            <a:picLocks noChangeAspect="1" noChangeArrowheads="1"/>
          </p:cNvPicPr>
          <p:nvPr/>
        </p:nvPicPr>
        <p:blipFill>
          <a:blip r:embed="rId2"/>
          <a:srcRect/>
          <a:stretch>
            <a:fillRect/>
          </a:stretch>
        </p:blipFill>
        <p:spPr bwMode="auto">
          <a:xfrm>
            <a:off x="5310202" y="4304196"/>
            <a:ext cx="3833798" cy="255380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571480"/>
            <a:ext cx="8715436" cy="4143404"/>
          </a:xfrm>
        </p:spPr>
        <p:txBody>
          <a:bodyPr>
            <a:normAutofit fontScale="85000" lnSpcReduction="10000"/>
          </a:bodyPr>
          <a:lstStyle/>
          <a:p>
            <a:pPr>
              <a:buNone/>
            </a:pPr>
            <a:r>
              <a:rPr lang="ar-IQ" dirty="0" smtClean="0"/>
              <a:t>5.</a:t>
            </a:r>
            <a:r>
              <a:rPr lang="ar-IQ" dirty="0" smtClean="0"/>
              <a:t> القبض على هذه الكلاب وإعادتها أو إعادة تسكينها أو إطلاق سراحها</a:t>
            </a:r>
          </a:p>
          <a:p>
            <a:r>
              <a:rPr lang="ar-IQ" dirty="0" smtClean="0"/>
              <a:t> تتحمل السلطات المختصة مسؤولية وضع معايير دنيا للسكن (المرافق المادية) والعناية بهذه الكلاب. يجب أن يكون هناك شرط لاحتجاز الكلاب لفترة زمنية معقولة للسماح بلم الشمل مع المالك ،</a:t>
            </a:r>
            <a:r>
              <a:rPr lang="ar-IQ" dirty="0" err="1" smtClean="0"/>
              <a:t>او</a:t>
            </a:r>
            <a:r>
              <a:rPr lang="ar-IQ" dirty="0" smtClean="0"/>
              <a:t> </a:t>
            </a:r>
            <a:r>
              <a:rPr lang="ar-IQ" dirty="0" err="1" smtClean="0"/>
              <a:t>اعطائها</a:t>
            </a:r>
            <a:r>
              <a:rPr lang="ar-IQ" dirty="0" smtClean="0"/>
              <a:t> لمالك </a:t>
            </a:r>
            <a:r>
              <a:rPr lang="ar-IQ" dirty="0" err="1" smtClean="0"/>
              <a:t>اخر</a:t>
            </a:r>
            <a:r>
              <a:rPr lang="ar-IQ" dirty="0" smtClean="0"/>
              <a:t>. وعند الاقتضاء ، لمراقبة داء الكلب. </a:t>
            </a:r>
            <a:r>
              <a:rPr lang="ar-IQ" dirty="0" err="1" smtClean="0"/>
              <a:t>او</a:t>
            </a:r>
            <a:r>
              <a:rPr lang="ar-IQ" dirty="0" smtClean="0"/>
              <a:t> </a:t>
            </a:r>
            <a:r>
              <a:rPr lang="ar-IQ" dirty="0" err="1" smtClean="0"/>
              <a:t>اطلاق</a:t>
            </a:r>
            <a:r>
              <a:rPr lang="ar-IQ" dirty="0" smtClean="0"/>
              <a:t> سراحها بعد التطعيم. </a:t>
            </a:r>
          </a:p>
          <a:p>
            <a:r>
              <a:rPr lang="ar-IQ" dirty="0"/>
              <a:t>قد تكون الكلاب التي يتم إزالتها من المجتمع كثيرة جدًا أو قد تكون غير مناسبة لأي مخطط لإعادة التوطين. إذا كان القتل الرحيم لهذه الحيوانات غير المرغوب فيها هو الخيار الوحيد ، فيجب إجراء الإجراء وفقًا </a:t>
            </a:r>
            <a:r>
              <a:rPr lang="ar-IQ" dirty="0" smtClean="0"/>
              <a:t>لتوجيهات </a:t>
            </a:r>
            <a:r>
              <a:rPr lang="ar-IQ" dirty="0"/>
              <a:t>السلطة المختصة</a:t>
            </a:r>
            <a:endParaRPr lang="en-US" dirty="0"/>
          </a:p>
          <a:p>
            <a:endParaRPr lang="ar-IQ" dirty="0" smtClean="0"/>
          </a:p>
          <a:p>
            <a:pPr>
              <a:buNone/>
            </a:pPr>
            <a:endParaRPr lang="en-US" dirty="0" smtClean="0"/>
          </a:p>
          <a:p>
            <a:endParaRPr lang="ar-IQ"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20481" name="Picture 1" descr="C:\Users\dell\Dropbox\PC\Desktop\كلاب سائبة\0_VJJmgQ7Z-cjZ0JyB.png"/>
          <p:cNvPicPr>
            <a:picLocks noChangeAspect="1" noChangeArrowheads="1"/>
          </p:cNvPicPr>
          <p:nvPr/>
        </p:nvPicPr>
        <p:blipFill>
          <a:blip r:embed="rId2"/>
          <a:srcRect/>
          <a:stretch>
            <a:fillRect/>
          </a:stretch>
        </p:blipFill>
        <p:spPr bwMode="auto">
          <a:xfrm>
            <a:off x="3929058" y="4250528"/>
            <a:ext cx="5214942" cy="260747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642918"/>
            <a:ext cx="8929718" cy="6215082"/>
          </a:xfrm>
        </p:spPr>
        <p:txBody>
          <a:bodyPr>
            <a:normAutofit fontScale="85000" lnSpcReduction="20000"/>
          </a:bodyPr>
          <a:lstStyle/>
          <a:p>
            <a:pPr>
              <a:buNone/>
            </a:pPr>
            <a:r>
              <a:rPr lang="ar-IQ" dirty="0"/>
              <a:t>6</a:t>
            </a:r>
            <a:r>
              <a:rPr lang="ar-IQ" dirty="0" smtClean="0"/>
              <a:t>. </a:t>
            </a:r>
            <a:r>
              <a:rPr lang="ar-IQ" dirty="0"/>
              <a:t>الضوابط البيئية يجب اتخاذ خطوات لاستبعاد الكلاب من مصادر الغذاء (مثل مقالب القمامة </a:t>
            </a:r>
            <a:r>
              <a:rPr lang="ar-IQ" dirty="0" err="1"/>
              <a:t>والمسالخ</a:t>
            </a:r>
            <a:r>
              <a:rPr lang="ar-IQ" dirty="0"/>
              <a:t> ، وتركيب حاويات قمامة مقاومة </a:t>
            </a:r>
            <a:r>
              <a:rPr lang="ar-IQ" dirty="0" smtClean="0"/>
              <a:t>للحيوانات</a:t>
            </a:r>
          </a:p>
          <a:p>
            <a:pPr>
              <a:buNone/>
            </a:pPr>
            <a:endParaRPr lang="ar-IQ" dirty="0" smtClean="0"/>
          </a:p>
          <a:p>
            <a:pPr>
              <a:buNone/>
            </a:pPr>
            <a:r>
              <a:rPr lang="ar-IQ" dirty="0" smtClean="0"/>
              <a:t>7. </a:t>
            </a:r>
            <a:r>
              <a:rPr lang="ar-IQ" dirty="0"/>
              <a:t>مراقبة حركة الكلاب - الدولية (تصدير / استيراد) </a:t>
            </a:r>
            <a:r>
              <a:rPr lang="ar-IQ" dirty="0" smtClean="0"/>
              <a:t>بشأن </a:t>
            </a:r>
            <a:r>
              <a:rPr lang="ar-IQ" dirty="0"/>
              <a:t>الحركة الدولية للكلاب بين البلدان الخالية من داء الكلب والبلدان التي يُعتقد أنها مصابة بداء الكلب</a:t>
            </a:r>
            <a:r>
              <a:rPr lang="ar-IQ" dirty="0" smtClean="0"/>
              <a:t>.</a:t>
            </a:r>
          </a:p>
          <a:p>
            <a:pPr>
              <a:buNone/>
            </a:pPr>
            <a:endParaRPr lang="ar-IQ" dirty="0" smtClean="0"/>
          </a:p>
          <a:p>
            <a:pPr>
              <a:buNone/>
            </a:pPr>
            <a:r>
              <a:rPr lang="ar-IQ" dirty="0" smtClean="0"/>
              <a:t>8. </a:t>
            </a:r>
            <a:r>
              <a:rPr lang="ar-IQ" dirty="0"/>
              <a:t>مراقبة تحركات الكلاب - داخل </a:t>
            </a:r>
            <a:r>
              <a:rPr lang="ar-IQ" dirty="0" smtClean="0"/>
              <a:t>المنطقة </a:t>
            </a:r>
            <a:r>
              <a:rPr lang="ar-IQ" dirty="0"/>
              <a:t>(مثل قوانين </a:t>
            </a:r>
            <a:r>
              <a:rPr lang="ar-IQ" dirty="0" smtClean="0"/>
              <a:t>ربط الحيوان </a:t>
            </a:r>
            <a:r>
              <a:rPr lang="ar-IQ" dirty="0"/>
              <a:t>وقيود التجوال) يتم اللجوء إلى تدابير التحكم في حركة الكلاب في بلد ما للأسباب التالية</a:t>
            </a:r>
            <a:r>
              <a:rPr lang="ar-IQ" dirty="0" smtClean="0"/>
              <a:t>:</a:t>
            </a:r>
          </a:p>
          <a:p>
            <a:pPr>
              <a:buNone/>
            </a:pPr>
            <a:endParaRPr lang="ar-IQ" dirty="0" smtClean="0"/>
          </a:p>
          <a:p>
            <a:pPr>
              <a:buNone/>
            </a:pPr>
            <a:r>
              <a:rPr lang="ar-IQ" dirty="0" smtClean="0"/>
              <a:t> </a:t>
            </a:r>
            <a:r>
              <a:rPr lang="ar-IQ" dirty="0"/>
              <a:t>أ) لمكافحة داء الكلب عندما يكون المرض موجودًا في بلد ما ؛ </a:t>
            </a:r>
            <a:endParaRPr lang="ar-IQ" dirty="0" smtClean="0"/>
          </a:p>
          <a:p>
            <a:pPr>
              <a:buNone/>
            </a:pPr>
            <a:r>
              <a:rPr lang="ar-IQ" dirty="0" smtClean="0"/>
              <a:t>ب</a:t>
            </a:r>
            <a:r>
              <a:rPr lang="ar-IQ" dirty="0"/>
              <a:t>) لأسباب تتعلق بالسلامة العامة. </a:t>
            </a:r>
            <a:endParaRPr lang="ar-IQ" dirty="0" smtClean="0"/>
          </a:p>
          <a:p>
            <a:pPr>
              <a:buNone/>
            </a:pPr>
            <a:r>
              <a:rPr lang="ar-IQ" dirty="0" smtClean="0"/>
              <a:t>ج</a:t>
            </a:r>
            <a:r>
              <a:rPr lang="ar-IQ" dirty="0"/>
              <a:t>) من أجل سلامة "الكلاب المملوكة" في منطقة أو مكان عندما يكون هناك برنامج لمكافحة الكلاب الضالة ؛ </a:t>
            </a:r>
            <a:endParaRPr lang="ar-IQ" dirty="0" smtClean="0"/>
          </a:p>
          <a:p>
            <a:pPr>
              <a:buNone/>
            </a:pPr>
            <a:r>
              <a:rPr lang="ar-IQ" dirty="0" smtClean="0"/>
              <a:t>د</a:t>
            </a:r>
            <a:r>
              <a:rPr lang="ar-IQ" dirty="0"/>
              <a:t>) حماية الحياة </a:t>
            </a:r>
            <a:r>
              <a:rPr lang="ar-IQ" dirty="0" smtClean="0"/>
              <a:t>البرية </a:t>
            </a:r>
            <a:r>
              <a:rPr lang="ar-IQ" dirty="0"/>
              <a:t>والماشية. </a:t>
            </a:r>
            <a:endParaRPr lang="en-US"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19458" name="Picture 2" descr="C:\Users\dell\Dropbox\PC\Desktop\كلاب سائبة\Dogs20160321C.jpg"/>
          <p:cNvPicPr>
            <a:picLocks noChangeAspect="1" noChangeArrowheads="1"/>
          </p:cNvPicPr>
          <p:nvPr/>
        </p:nvPicPr>
        <p:blipFill>
          <a:blip r:embed="rId2"/>
          <a:srcRect/>
          <a:stretch>
            <a:fillRect/>
          </a:stretch>
        </p:blipFill>
        <p:spPr bwMode="auto">
          <a:xfrm>
            <a:off x="214282" y="4214818"/>
            <a:ext cx="1714497" cy="128587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42910" y="785794"/>
            <a:ext cx="7772400" cy="1470025"/>
          </a:xfrm>
        </p:spPr>
        <p:txBody>
          <a:bodyPr>
            <a:normAutofit/>
          </a:bodyPr>
          <a:lstStyle/>
          <a:p>
            <a:r>
              <a:rPr lang="en-US" sz="3200" dirty="0" smtClean="0"/>
              <a:t>STRAY DOG POPULATION CONTROL </a:t>
            </a:r>
            <a:br>
              <a:rPr lang="en-US" sz="3200" dirty="0" smtClean="0"/>
            </a:br>
            <a:r>
              <a:rPr lang="ar-IQ" sz="3200" dirty="0" smtClean="0"/>
              <a:t>السيطرة على أعداد الكلاب الضالة </a:t>
            </a:r>
            <a:endParaRPr lang="ar-IQ" sz="3200" dirty="0"/>
          </a:p>
        </p:txBody>
      </p:sp>
      <p:sp>
        <p:nvSpPr>
          <p:cNvPr id="3" name="عنوان فرعي 2"/>
          <p:cNvSpPr>
            <a:spLocks noGrp="1"/>
          </p:cNvSpPr>
          <p:nvPr>
            <p:ph type="subTitle" idx="1"/>
          </p:nvPr>
        </p:nvSpPr>
        <p:spPr>
          <a:xfrm>
            <a:off x="-71470" y="2500306"/>
            <a:ext cx="2286016" cy="1285884"/>
          </a:xfrm>
        </p:spPr>
        <p:txBody>
          <a:bodyPr>
            <a:noAutofit/>
          </a:bodyPr>
          <a:lstStyle/>
          <a:p>
            <a:r>
              <a:rPr lang="ar-IQ" sz="2800" dirty="0" smtClean="0">
                <a:solidFill>
                  <a:schemeClr val="tx1"/>
                </a:solidFill>
              </a:rPr>
              <a:t> إعداد</a:t>
            </a:r>
          </a:p>
          <a:p>
            <a:r>
              <a:rPr lang="ar-IQ" sz="2800" dirty="0" smtClean="0">
                <a:solidFill>
                  <a:schemeClr val="tx1"/>
                </a:solidFill>
              </a:rPr>
              <a:t> ا.م.د. رافد مجيد  </a:t>
            </a:r>
            <a:endParaRPr lang="ar-IQ" sz="2800" dirty="0">
              <a:solidFill>
                <a:schemeClr val="tx1"/>
              </a:solidFill>
            </a:endParaRPr>
          </a:p>
        </p:txBody>
      </p:sp>
      <p:pic>
        <p:nvPicPr>
          <p:cNvPr id="1027" name="Picture 3" descr="C:\Users\dell\Dropbox\PC\Desktop\كلاب سائبة\camberley-kate-and-her-stray-dogs-e1641402228487.jpg"/>
          <p:cNvPicPr>
            <a:picLocks noChangeAspect="1" noChangeArrowheads="1"/>
          </p:cNvPicPr>
          <p:nvPr/>
        </p:nvPicPr>
        <p:blipFill>
          <a:blip r:embed="rId2"/>
          <a:srcRect/>
          <a:stretch>
            <a:fillRect/>
          </a:stretch>
        </p:blipFill>
        <p:spPr bwMode="auto">
          <a:xfrm>
            <a:off x="2209473" y="2714621"/>
            <a:ext cx="6934527" cy="4143380"/>
          </a:xfrm>
          <a:prstGeom prst="rect">
            <a:avLst/>
          </a:prstGeom>
          <a:noFill/>
        </p:spPr>
      </p:pic>
      <p:pic>
        <p:nvPicPr>
          <p:cNvPr id="6" name="صورة 5"/>
          <p:cNvPicPr/>
          <p:nvPr/>
        </p:nvPicPr>
        <p:blipFill>
          <a:blip r:embed="rId3"/>
          <a:srcRect/>
          <a:stretch>
            <a:fillRect/>
          </a:stretch>
        </p:blipFill>
        <p:spPr bwMode="auto">
          <a:xfrm>
            <a:off x="7816850" y="0"/>
            <a:ext cx="1327150" cy="1327150"/>
          </a:xfrm>
          <a:prstGeom prst="rect">
            <a:avLst/>
          </a:prstGeom>
          <a:noFill/>
          <a:ln w="9525">
            <a:noFill/>
            <a:miter lim="800000"/>
            <a:headEnd/>
            <a:tailEnd/>
          </a:ln>
        </p:spPr>
      </p:pic>
      <p:pic>
        <p:nvPicPr>
          <p:cNvPr id="7" name="صورة 6"/>
          <p:cNvPicPr/>
          <p:nvPr/>
        </p:nvPicPr>
        <p:blipFill>
          <a:blip r:embed="rId4"/>
          <a:srcRect/>
          <a:stretch>
            <a:fillRect/>
          </a:stretch>
        </p:blipFill>
        <p:spPr bwMode="auto">
          <a:xfrm>
            <a:off x="-32" y="0"/>
            <a:ext cx="1358900" cy="135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71480"/>
            <a:ext cx="8543956" cy="3857652"/>
          </a:xfrm>
        </p:spPr>
        <p:txBody>
          <a:bodyPr>
            <a:normAutofit fontScale="85000" lnSpcReduction="10000"/>
          </a:bodyPr>
          <a:lstStyle/>
          <a:p>
            <a:pPr>
              <a:buNone/>
            </a:pPr>
            <a:r>
              <a:rPr lang="ar-IQ" dirty="0" smtClean="0"/>
              <a:t>9. </a:t>
            </a:r>
            <a:r>
              <a:rPr lang="ar-IQ" dirty="0"/>
              <a:t>تنظيم تجار الكلاب التجارية</a:t>
            </a:r>
            <a:endParaRPr lang="en-US" dirty="0"/>
          </a:p>
          <a:p>
            <a:r>
              <a:rPr lang="ar-IQ" dirty="0"/>
              <a:t>يجب تشجيع مربي الكلاب وتجارها على تكوين جمعية مناسبة أو الانضمام إليها</a:t>
            </a:r>
            <a:r>
              <a:rPr lang="ar-IQ" dirty="0" smtClean="0"/>
              <a:t>.</a:t>
            </a:r>
          </a:p>
          <a:p>
            <a:r>
              <a:rPr lang="ar-IQ" dirty="0" smtClean="0"/>
              <a:t>الالتزام </a:t>
            </a:r>
            <a:r>
              <a:rPr lang="ar-IQ" dirty="0"/>
              <a:t>بتربية وبيع الكلاب السليمة جسديًا ونفسيًا ، حيث من المرجح أن يتم التخلي عن الكلاب غير الصحية لتصبح جزءًا من </a:t>
            </a:r>
            <a:r>
              <a:rPr lang="ar-IQ" dirty="0" smtClean="0"/>
              <a:t>الكلاب الضالة. </a:t>
            </a:r>
          </a:p>
          <a:p>
            <a:r>
              <a:rPr lang="ar-IQ" dirty="0" smtClean="0"/>
              <a:t>يجب </a:t>
            </a:r>
            <a:r>
              <a:rPr lang="ar-IQ" dirty="0"/>
              <a:t>عليهم تشجيع المربين والتجار على تقديم المشورة بشأن الرعاية المناسبة لجميع أصحاب الكلاب الجدد. </a:t>
            </a:r>
            <a:endParaRPr lang="ar-IQ" dirty="0" smtClean="0"/>
          </a:p>
          <a:p>
            <a:r>
              <a:rPr lang="ar-IQ" dirty="0" smtClean="0"/>
              <a:t>وقد </a:t>
            </a:r>
            <a:r>
              <a:rPr lang="ar-IQ" dirty="0"/>
              <a:t>تتطلب من المربين والتجار السماح بالتفتيش المنتظم ، بما في ذلك التفتيش البيطري.</a:t>
            </a:r>
            <a:endParaRPr lang="en-US" dirty="0"/>
          </a:p>
          <a:p>
            <a:endParaRPr lang="ar-IQ"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18433" name="Picture 1" descr="C:\Users\dell\Dropbox\PC\Desktop\كلاب سائبة\Untitled-design-13.png"/>
          <p:cNvPicPr>
            <a:picLocks noChangeAspect="1" noChangeArrowheads="1"/>
          </p:cNvPicPr>
          <p:nvPr/>
        </p:nvPicPr>
        <p:blipFill>
          <a:blip r:embed="rId2"/>
          <a:srcRect/>
          <a:stretch>
            <a:fillRect/>
          </a:stretch>
        </p:blipFill>
        <p:spPr bwMode="auto">
          <a:xfrm>
            <a:off x="0" y="4000504"/>
            <a:ext cx="4369675" cy="285749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642918"/>
            <a:ext cx="8572560" cy="4429156"/>
          </a:xfrm>
        </p:spPr>
        <p:txBody>
          <a:bodyPr>
            <a:normAutofit fontScale="92500" lnSpcReduction="20000"/>
          </a:bodyPr>
          <a:lstStyle/>
          <a:p>
            <a:pPr>
              <a:buNone/>
            </a:pPr>
            <a:r>
              <a:rPr lang="ar-IQ" dirty="0" smtClean="0"/>
              <a:t>10.الحد </a:t>
            </a:r>
            <a:r>
              <a:rPr lang="ar-IQ" dirty="0"/>
              <a:t>من حدوث </a:t>
            </a:r>
            <a:r>
              <a:rPr lang="ar-IQ" dirty="0" smtClean="0"/>
              <a:t>عضات </a:t>
            </a:r>
            <a:r>
              <a:rPr lang="ar-IQ" dirty="0"/>
              <a:t>الكلاب </a:t>
            </a:r>
            <a:endParaRPr lang="ar-IQ" dirty="0" smtClean="0"/>
          </a:p>
          <a:p>
            <a:r>
              <a:rPr lang="ar-IQ" dirty="0" smtClean="0"/>
              <a:t>إن </a:t>
            </a:r>
            <a:r>
              <a:rPr lang="ar-IQ" dirty="0"/>
              <a:t>أكثر الوسائل فعالية للحد من انتشار عضات الكلاب هي التثقيف وإلقاء المسؤولية على المالك. </a:t>
            </a:r>
            <a:endParaRPr lang="ar-IQ" dirty="0" smtClean="0"/>
          </a:p>
          <a:p>
            <a:r>
              <a:rPr lang="ar-IQ" dirty="0" smtClean="0"/>
              <a:t>يجب </a:t>
            </a:r>
            <a:r>
              <a:rPr lang="ar-IQ" dirty="0"/>
              <a:t>توعية أصحاب الكلاب بمبادئ الملكية </a:t>
            </a:r>
            <a:r>
              <a:rPr lang="ar-IQ" dirty="0" err="1"/>
              <a:t>المسؤولة</a:t>
            </a:r>
            <a:r>
              <a:rPr lang="ar-IQ" dirty="0"/>
              <a:t> للكلاب </a:t>
            </a:r>
            <a:r>
              <a:rPr lang="ar-IQ" dirty="0" smtClean="0"/>
              <a:t>. </a:t>
            </a:r>
            <a:r>
              <a:rPr lang="ar-IQ" dirty="0"/>
              <a:t>من الضروري وجود آليات قانونية تمكن السلطات المختصة من فرض عقوبات أو التعامل مع المالكين غير </a:t>
            </a:r>
            <a:r>
              <a:rPr lang="ar-IQ" dirty="0" err="1"/>
              <a:t>المسؤولين</a:t>
            </a:r>
            <a:r>
              <a:rPr lang="ar-IQ" dirty="0"/>
              <a:t>. ومن شأن مخططات التسجيل وتحديد الهوية الإلزامية أن تسهل التطبيق الفعال لهذه الآليات. </a:t>
            </a:r>
            <a:endParaRPr lang="ar-IQ" dirty="0" smtClean="0"/>
          </a:p>
          <a:p>
            <a:r>
              <a:rPr lang="ar-IQ" dirty="0" smtClean="0"/>
              <a:t>الأطفال </a:t>
            </a:r>
            <a:r>
              <a:rPr lang="ar-IQ" dirty="0"/>
              <a:t>الصغار هم المجموعة الأكثر تعرضًا لخطر عضات </a:t>
            </a:r>
            <a:r>
              <a:rPr lang="ar-IQ" dirty="0" smtClean="0"/>
              <a:t>الكلاب. </a:t>
            </a:r>
            <a:r>
              <a:rPr lang="ar-IQ" dirty="0"/>
              <a:t>يجب على السلطات طلب المشورة من خبراء سلوك الكلاب في تطوير برامج تعليم سلامة الكلاب.</a:t>
            </a:r>
            <a:endParaRPr lang="en-US" dirty="0"/>
          </a:p>
          <a:p>
            <a:endParaRPr lang="ar-IQ"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17409" name="Picture 1" descr="C:\Users\dell\Dropbox\PC\Desktop\كلاب سائبة\what-to-do-after-a-dog-bite.jpeg"/>
          <p:cNvPicPr>
            <a:picLocks noChangeAspect="1" noChangeArrowheads="1"/>
          </p:cNvPicPr>
          <p:nvPr/>
        </p:nvPicPr>
        <p:blipFill>
          <a:blip r:embed="rId2" cstate="print"/>
          <a:srcRect/>
          <a:stretch>
            <a:fillRect/>
          </a:stretch>
        </p:blipFill>
        <p:spPr bwMode="auto">
          <a:xfrm>
            <a:off x="0" y="4937890"/>
            <a:ext cx="2881290" cy="192011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357422" y="642918"/>
            <a:ext cx="6572296" cy="4857784"/>
          </a:xfrm>
        </p:spPr>
        <p:txBody>
          <a:bodyPr>
            <a:normAutofit/>
          </a:bodyPr>
          <a:lstStyle/>
          <a:p>
            <a:pPr>
              <a:buNone/>
            </a:pPr>
            <a:r>
              <a:rPr lang="ar-IQ" dirty="0" smtClean="0"/>
              <a:t>11. </a:t>
            </a:r>
            <a:r>
              <a:rPr lang="ar-IQ" dirty="0"/>
              <a:t>القتل الرحيم </a:t>
            </a:r>
            <a:endParaRPr lang="ar-IQ" dirty="0" smtClean="0"/>
          </a:p>
          <a:p>
            <a:r>
              <a:rPr lang="ar-IQ" dirty="0" smtClean="0"/>
              <a:t>عند </a:t>
            </a:r>
            <a:r>
              <a:rPr lang="ar-IQ" dirty="0"/>
              <a:t>ممارسة القتل الرحيم ، يجب </a:t>
            </a:r>
            <a:r>
              <a:rPr lang="ar-IQ" dirty="0" err="1"/>
              <a:t>اتباع</a:t>
            </a:r>
            <a:r>
              <a:rPr lang="ar-IQ" dirty="0"/>
              <a:t> </a:t>
            </a:r>
            <a:r>
              <a:rPr lang="ar-IQ" dirty="0" smtClean="0"/>
              <a:t>الأساليب </a:t>
            </a:r>
            <a:r>
              <a:rPr lang="ar-IQ" dirty="0"/>
              <a:t>العملية والسريعة والإنسانية وضمان سلامة </a:t>
            </a:r>
            <a:r>
              <a:rPr lang="ar-IQ" dirty="0" smtClean="0"/>
              <a:t>العاملين. من </a:t>
            </a:r>
            <a:r>
              <a:rPr lang="ar-IQ" dirty="0"/>
              <a:t>المهم تقليل التوتر والقلق والألم من خلال ضمان تدريب العاملين بشكل مناسب</a:t>
            </a:r>
            <a:r>
              <a:rPr lang="ar-IQ" dirty="0" smtClean="0"/>
              <a:t>.</a:t>
            </a:r>
          </a:p>
          <a:p>
            <a:endParaRPr lang="ar-IQ" dirty="0" smtClean="0"/>
          </a:p>
          <a:p>
            <a:endParaRPr lang="ar-IQ" dirty="0" smtClean="0"/>
          </a:p>
          <a:p>
            <a:pPr>
              <a:buNone/>
            </a:pPr>
            <a:endParaRPr lang="ar-IQ" dirty="0"/>
          </a:p>
        </p:txBody>
      </p:sp>
      <p:sp>
        <p:nvSpPr>
          <p:cNvPr id="4" name="عنوان 1"/>
          <p:cNvSpPr>
            <a:spLocks noGrp="1"/>
          </p:cNvSpPr>
          <p:nvPr>
            <p:ph type="title"/>
          </p:nvPr>
        </p:nvSpPr>
        <p:spPr>
          <a:xfrm>
            <a:off x="4672010" y="0"/>
            <a:ext cx="4471990" cy="511156"/>
          </a:xfrm>
        </p:spPr>
        <p:txBody>
          <a:bodyPr>
            <a:noAutofit/>
          </a:bodyPr>
          <a:lstStyle/>
          <a:p>
            <a:r>
              <a:rPr lang="ar-IQ" sz="2800" dirty="0" smtClean="0"/>
              <a:t>تدابير الرقابة </a:t>
            </a:r>
            <a:r>
              <a:rPr lang="en-US" sz="2800" dirty="0" smtClean="0"/>
              <a:t>Control measures </a:t>
            </a:r>
            <a:endParaRPr lang="ar-IQ" sz="2800" dirty="0"/>
          </a:p>
        </p:txBody>
      </p:sp>
      <p:pic>
        <p:nvPicPr>
          <p:cNvPr id="7" name="صورة 6" descr="Facts About Euthanasia (Small Animals) | Cornell University College of  Veterinary Medicine"/>
          <p:cNvPicPr/>
          <p:nvPr/>
        </p:nvPicPr>
        <p:blipFill>
          <a:blip r:embed="rId2" cstate="print"/>
          <a:srcRect/>
          <a:stretch>
            <a:fillRect/>
          </a:stretch>
        </p:blipFill>
        <p:spPr bwMode="auto">
          <a:xfrm>
            <a:off x="0" y="357166"/>
            <a:ext cx="2500298" cy="507209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14952" y="0"/>
            <a:ext cx="3829048" cy="571504"/>
          </a:xfrm>
        </p:spPr>
        <p:txBody>
          <a:bodyPr>
            <a:noAutofit/>
          </a:bodyPr>
          <a:lstStyle/>
          <a:p>
            <a:r>
              <a:rPr lang="ar-IQ" sz="3200" dirty="0" smtClean="0"/>
              <a:t>طرق القتل الرحيم للكلاب</a:t>
            </a:r>
            <a:endParaRPr lang="ar-IQ" sz="3200" dirty="0"/>
          </a:p>
        </p:txBody>
      </p:sp>
      <p:sp>
        <p:nvSpPr>
          <p:cNvPr id="3" name="عنصر نائب للمحتوى 2"/>
          <p:cNvSpPr>
            <a:spLocks noGrp="1"/>
          </p:cNvSpPr>
          <p:nvPr>
            <p:ph idx="1"/>
          </p:nvPr>
        </p:nvSpPr>
        <p:spPr>
          <a:xfrm>
            <a:off x="214282" y="857232"/>
            <a:ext cx="8715436" cy="5786478"/>
          </a:xfrm>
        </p:spPr>
        <p:txBody>
          <a:bodyPr>
            <a:normAutofit fontScale="92500" lnSpcReduction="20000"/>
          </a:bodyPr>
          <a:lstStyle/>
          <a:p>
            <a:pPr>
              <a:buNone/>
            </a:pPr>
            <a:r>
              <a:rPr lang="ar-IQ" dirty="0" smtClean="0"/>
              <a:t>1.عن </a:t>
            </a:r>
            <a:r>
              <a:rPr lang="ar-IQ" dirty="0"/>
              <a:t>طريق الحقن الكيميائي: يجب أن يتم </a:t>
            </a:r>
            <a:r>
              <a:rPr lang="ar-IQ" dirty="0" smtClean="0"/>
              <a:t>حقنه </a:t>
            </a:r>
            <a:r>
              <a:rPr lang="ar-IQ" dirty="0"/>
              <a:t>تحت إشراف بيطري ومن قبل موظفين </a:t>
            </a:r>
            <a:r>
              <a:rPr lang="ar-IQ" dirty="0" smtClean="0"/>
              <a:t>مدربين. والحيوان تحت السيطرة.</a:t>
            </a:r>
          </a:p>
          <a:p>
            <a:pPr>
              <a:buNone/>
            </a:pPr>
            <a:endParaRPr lang="ar-IQ" dirty="0" smtClean="0"/>
          </a:p>
          <a:p>
            <a:pPr>
              <a:buNone/>
            </a:pPr>
            <a:r>
              <a:rPr lang="ar-IQ" dirty="0" smtClean="0"/>
              <a:t>أ) </a:t>
            </a:r>
            <a:r>
              <a:rPr lang="ar-SA" dirty="0" err="1" smtClean="0"/>
              <a:t>الباربيتورات</a:t>
            </a:r>
            <a:r>
              <a:rPr lang="ar-IQ" dirty="0" smtClean="0"/>
              <a:t> </a:t>
            </a:r>
            <a:r>
              <a:rPr lang="en-US" dirty="0" smtClean="0"/>
              <a:t>Barbiturates</a:t>
            </a:r>
            <a:r>
              <a:rPr lang="ar-IQ" dirty="0" smtClean="0"/>
              <a:t> </a:t>
            </a:r>
            <a:r>
              <a:rPr lang="ar-SA" dirty="0"/>
              <a:t>تحفز </a:t>
            </a:r>
            <a:r>
              <a:rPr lang="ar-SA" dirty="0" err="1"/>
              <a:t>الباربيتورات</a:t>
            </a:r>
            <a:r>
              <a:rPr lang="ar-SA" dirty="0"/>
              <a:t> القتل الرحيم بسلاسة ، مع أقل قدر من الانزعاج للحيوان. </a:t>
            </a:r>
            <a:r>
              <a:rPr lang="ar-SA" dirty="0" smtClean="0"/>
              <a:t>هذه </a:t>
            </a:r>
            <a:r>
              <a:rPr lang="ar-SA" dirty="0"/>
              <a:t>الأدوية تبقى في الذبيحة وقد تسبب التخدير أو الموت للحيوانات التي تأكل الجثة</a:t>
            </a:r>
            <a:r>
              <a:rPr lang="ar-IQ" dirty="0" smtClean="0"/>
              <a:t> </a:t>
            </a:r>
          </a:p>
          <a:p>
            <a:pPr>
              <a:buNone/>
            </a:pPr>
            <a:endParaRPr lang="ar-IQ" dirty="0" smtClean="0"/>
          </a:p>
          <a:p>
            <a:pPr>
              <a:buNone/>
            </a:pPr>
            <a:r>
              <a:rPr lang="ar-IQ" dirty="0" smtClean="0"/>
              <a:t>ب) </a:t>
            </a:r>
            <a:r>
              <a:rPr lang="ar-IQ" dirty="0"/>
              <a:t>جرعة زائدة من </a:t>
            </a:r>
            <a:r>
              <a:rPr lang="ar-IQ" dirty="0" err="1" smtClean="0"/>
              <a:t>ادوية</a:t>
            </a:r>
            <a:r>
              <a:rPr lang="ar-IQ" dirty="0" smtClean="0"/>
              <a:t> التخدير</a:t>
            </a:r>
            <a:r>
              <a:rPr lang="en-US" dirty="0"/>
              <a:t>(</a:t>
            </a:r>
            <a:r>
              <a:rPr lang="en-US" dirty="0" err="1"/>
              <a:t>thiopentone</a:t>
            </a:r>
            <a:r>
              <a:rPr lang="en-US" dirty="0"/>
              <a:t> or </a:t>
            </a:r>
            <a:r>
              <a:rPr lang="en-US" dirty="0" err="1"/>
              <a:t>propofenol</a:t>
            </a:r>
            <a:r>
              <a:rPr lang="en-US" dirty="0"/>
              <a:t>) </a:t>
            </a:r>
            <a:r>
              <a:rPr lang="ar-IQ" dirty="0"/>
              <a:t>مفعول سريع بشكل عام وأقل قدر من الانزعاج للحيوان ، قد تؤدي الجرعات المنخفضة إلى </a:t>
            </a:r>
            <a:r>
              <a:rPr lang="ar-IQ" dirty="0" smtClean="0"/>
              <a:t>الإفاقة </a:t>
            </a:r>
            <a:r>
              <a:rPr lang="ar-IQ" dirty="0"/>
              <a:t>، مطلوب </a:t>
            </a:r>
            <a:r>
              <a:rPr lang="ar-IQ" dirty="0" smtClean="0"/>
              <a:t>جرعة كبيرة (مكلف)</a:t>
            </a:r>
          </a:p>
          <a:p>
            <a:pPr>
              <a:buNone/>
            </a:pPr>
            <a:endParaRPr lang="ar-IQ" dirty="0" smtClean="0"/>
          </a:p>
          <a:p>
            <a:pPr>
              <a:buNone/>
            </a:pPr>
            <a:r>
              <a:rPr lang="ar-IQ" dirty="0" smtClean="0"/>
              <a:t>ج) </a:t>
            </a:r>
            <a:r>
              <a:rPr lang="ar-IQ" dirty="0" err="1"/>
              <a:t>كلوريد</a:t>
            </a:r>
            <a:r>
              <a:rPr lang="ar-IQ" dirty="0"/>
              <a:t> </a:t>
            </a:r>
            <a:r>
              <a:rPr lang="ar-IQ" dirty="0" err="1"/>
              <a:t>البوتاسيوم</a:t>
            </a:r>
            <a:r>
              <a:rPr lang="en-US" dirty="0"/>
              <a:t> (</a:t>
            </a:r>
            <a:r>
              <a:rPr lang="en-US" dirty="0" err="1"/>
              <a:t>KCl</a:t>
            </a:r>
            <a:r>
              <a:rPr lang="en-US" dirty="0"/>
              <a:t>): K + </a:t>
            </a:r>
            <a:r>
              <a:rPr lang="ar-IQ" dirty="0"/>
              <a:t>سامة للقلب ومؤلمة للغاية إذا تم استخدامها بدون عامل </a:t>
            </a:r>
            <a:r>
              <a:rPr lang="ar-IQ" dirty="0" smtClean="0"/>
              <a:t>مخدر. </a:t>
            </a:r>
            <a:r>
              <a:rPr lang="ar-IQ" dirty="0"/>
              <a:t>متاح بسهولة دون رقابة بيطرية. </a:t>
            </a:r>
            <a:endParaRPr lang="en-US" dirty="0"/>
          </a:p>
          <a:p>
            <a:endParaRPr lang="ar-IQ"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785794"/>
            <a:ext cx="8643998" cy="5786478"/>
          </a:xfrm>
        </p:spPr>
        <p:txBody>
          <a:bodyPr>
            <a:normAutofit fontScale="85000" lnSpcReduction="20000"/>
          </a:bodyPr>
          <a:lstStyle/>
          <a:p>
            <a:pPr>
              <a:buNone/>
            </a:pPr>
            <a:r>
              <a:rPr lang="ar-IQ" dirty="0" smtClean="0"/>
              <a:t>2. الطريقة الميكانيكية </a:t>
            </a:r>
          </a:p>
          <a:p>
            <a:pPr>
              <a:buNone/>
            </a:pPr>
            <a:r>
              <a:rPr lang="ar-IQ" dirty="0" smtClean="0"/>
              <a:t>أ)</a:t>
            </a:r>
            <a:r>
              <a:rPr lang="ar-SA" dirty="0" smtClean="0"/>
              <a:t>الرصاصة الحرة</a:t>
            </a:r>
            <a:r>
              <a:rPr lang="ar-IQ" dirty="0" smtClean="0"/>
              <a:t> </a:t>
            </a:r>
            <a:r>
              <a:rPr lang="en-US" dirty="0"/>
              <a:t>Free bullet</a:t>
            </a:r>
            <a:r>
              <a:rPr lang="ar-SA" dirty="0" smtClean="0"/>
              <a:t>: </a:t>
            </a:r>
            <a:r>
              <a:rPr lang="ar-SA" dirty="0"/>
              <a:t>يمكن أن تكون غير إنسانية </a:t>
            </a:r>
            <a:r>
              <a:rPr lang="ar-IQ" dirty="0" smtClean="0"/>
              <a:t>,</a:t>
            </a:r>
            <a:r>
              <a:rPr lang="ar-SA" dirty="0" smtClean="0"/>
              <a:t>إذا </a:t>
            </a:r>
            <a:r>
              <a:rPr lang="ar-SA" dirty="0"/>
              <a:t>كانت الرصاصة غير دقيقة وكان الكلب مصابًا فقط ؛ الكلب قد </a:t>
            </a:r>
            <a:r>
              <a:rPr lang="ar-SA" dirty="0" smtClean="0"/>
              <a:t>يهرب.</a:t>
            </a:r>
            <a:r>
              <a:rPr lang="ar-IQ" dirty="0" smtClean="0"/>
              <a:t>. </a:t>
            </a:r>
            <a:r>
              <a:rPr lang="ar-SA" dirty="0" smtClean="0"/>
              <a:t>قد </a:t>
            </a:r>
            <a:r>
              <a:rPr lang="ar-SA" dirty="0"/>
              <a:t>تكون أنسجة المخ غير متوفرة لتشخيص داء الكلب. </a:t>
            </a:r>
            <a:r>
              <a:rPr lang="ar-IQ" dirty="0" smtClean="0"/>
              <a:t>هنالك </a:t>
            </a:r>
            <a:r>
              <a:rPr lang="ar-SA" dirty="0" smtClean="0"/>
              <a:t>خطر</a:t>
            </a:r>
            <a:r>
              <a:rPr lang="ar-IQ" dirty="0" smtClean="0"/>
              <a:t> من</a:t>
            </a:r>
            <a:r>
              <a:rPr lang="ar-SA" dirty="0" smtClean="0"/>
              <a:t> </a:t>
            </a:r>
            <a:r>
              <a:rPr lang="ar-SA" dirty="0"/>
              <a:t>إصابة المارة. </a:t>
            </a:r>
            <a:r>
              <a:rPr lang="ar-IQ" dirty="0" smtClean="0"/>
              <a:t>و توجد </a:t>
            </a:r>
            <a:r>
              <a:rPr lang="ar-SA" dirty="0" smtClean="0"/>
              <a:t>قيود قانونية </a:t>
            </a:r>
            <a:r>
              <a:rPr lang="ar-SA" dirty="0"/>
              <a:t>على استخدام الأسلحة </a:t>
            </a:r>
            <a:r>
              <a:rPr lang="ar-SA" dirty="0" smtClean="0"/>
              <a:t>النارية</a:t>
            </a:r>
            <a:r>
              <a:rPr lang="ar-IQ" dirty="0" smtClean="0"/>
              <a:t>. </a:t>
            </a:r>
          </a:p>
          <a:p>
            <a:pPr>
              <a:buNone/>
            </a:pPr>
            <a:endParaRPr lang="ar-IQ" dirty="0" smtClean="0"/>
          </a:p>
          <a:p>
            <a:pPr>
              <a:buNone/>
            </a:pPr>
            <a:r>
              <a:rPr lang="ar-IQ" dirty="0" smtClean="0"/>
              <a:t>ب) </a:t>
            </a:r>
            <a:r>
              <a:rPr lang="en-US" dirty="0"/>
              <a:t>Penetrating captive bolt followed by </a:t>
            </a:r>
            <a:r>
              <a:rPr lang="en-US" dirty="0" err="1"/>
              <a:t>pithing</a:t>
            </a:r>
            <a:r>
              <a:rPr lang="en-US" dirty="0"/>
              <a:t> </a:t>
            </a:r>
            <a:r>
              <a:rPr lang="ar-IQ" dirty="0" smtClean="0"/>
              <a:t>. </a:t>
            </a:r>
            <a:r>
              <a:rPr lang="ar-IQ" dirty="0"/>
              <a:t>يجب تقييد الحيوان. </a:t>
            </a:r>
            <a:r>
              <a:rPr lang="ar-IQ" dirty="0" smtClean="0"/>
              <a:t>لا </a:t>
            </a:r>
            <a:r>
              <a:rPr lang="ar-IQ" dirty="0"/>
              <a:t>يوجد خطر على </a:t>
            </a:r>
            <a:r>
              <a:rPr lang="ar-IQ" dirty="0" smtClean="0"/>
              <a:t>العامل ما </a:t>
            </a:r>
            <a:r>
              <a:rPr lang="ar-IQ" dirty="0"/>
              <a:t>لم يكن هناك خطر إصابة </a:t>
            </a:r>
            <a:r>
              <a:rPr lang="ar-IQ" dirty="0" smtClean="0"/>
              <a:t>من كلب </a:t>
            </a:r>
            <a:r>
              <a:rPr lang="ar-IQ" dirty="0"/>
              <a:t>مصاب بداء الكلب ، بسبب التلامس المحتمل مع أنسجة المخ قد تكون أنسجة المخ غير متاحة لتشخيص داء الكلب. </a:t>
            </a:r>
            <a:r>
              <a:rPr lang="ar-IQ" dirty="0" err="1" smtClean="0"/>
              <a:t>وايضا</a:t>
            </a:r>
            <a:r>
              <a:rPr lang="ar-IQ" dirty="0" smtClean="0"/>
              <a:t> القيود </a:t>
            </a:r>
            <a:r>
              <a:rPr lang="ar-IQ" dirty="0"/>
              <a:t>القانونية على استخدام الأسلحة </a:t>
            </a:r>
            <a:r>
              <a:rPr lang="ar-IQ" dirty="0" smtClean="0"/>
              <a:t>النارية</a:t>
            </a:r>
          </a:p>
          <a:p>
            <a:pPr>
              <a:buNone/>
            </a:pPr>
            <a:endParaRPr lang="ar-IQ" dirty="0" smtClean="0"/>
          </a:p>
          <a:p>
            <a:pPr>
              <a:buNone/>
            </a:pPr>
            <a:r>
              <a:rPr lang="ar-IQ" dirty="0" smtClean="0"/>
              <a:t>ج) </a:t>
            </a:r>
            <a:r>
              <a:rPr lang="ar-IQ" dirty="0"/>
              <a:t>استنزاف </a:t>
            </a:r>
            <a:r>
              <a:rPr lang="ar-IQ" dirty="0" smtClean="0"/>
              <a:t>الدم </a:t>
            </a:r>
            <a:r>
              <a:rPr lang="en-US" dirty="0" err="1"/>
              <a:t>Exsanguination</a:t>
            </a:r>
            <a:r>
              <a:rPr lang="ar-IQ" dirty="0" smtClean="0"/>
              <a:t>: يتسبب في </a:t>
            </a:r>
            <a:r>
              <a:rPr lang="ar-IQ" dirty="0"/>
              <a:t>نقص حجم الدم في </a:t>
            </a:r>
            <a:r>
              <a:rPr lang="ar-IQ" dirty="0" smtClean="0"/>
              <a:t>الكلب. خطر </a:t>
            </a:r>
            <a:r>
              <a:rPr lang="ar-IQ" dirty="0"/>
              <a:t>على </a:t>
            </a:r>
            <a:r>
              <a:rPr lang="ar-IQ" dirty="0" smtClean="0"/>
              <a:t>التقني </a:t>
            </a:r>
            <a:r>
              <a:rPr lang="ar-IQ" dirty="0"/>
              <a:t>من خلال استخدام أداة </a:t>
            </a:r>
            <a:r>
              <a:rPr lang="ar-IQ" dirty="0" smtClean="0"/>
              <a:t>حادة. </a:t>
            </a:r>
            <a:r>
              <a:rPr lang="ar-IQ" dirty="0"/>
              <a:t>يجب أن يتم ذلك على حيوان فاقد </a:t>
            </a:r>
            <a:r>
              <a:rPr lang="ar-IQ" dirty="0" smtClean="0"/>
              <a:t>للوعي. مرفوض من بعض الجهات</a:t>
            </a:r>
            <a:endParaRPr lang="en-US" dirty="0"/>
          </a:p>
          <a:p>
            <a:pPr>
              <a:buNone/>
            </a:pPr>
            <a:endParaRPr lang="en-US" dirty="0"/>
          </a:p>
          <a:p>
            <a:pPr>
              <a:buNone/>
            </a:pPr>
            <a:endParaRPr lang="ar-IQ" dirty="0"/>
          </a:p>
        </p:txBody>
      </p:sp>
      <p:sp>
        <p:nvSpPr>
          <p:cNvPr id="4" name="عنوان 1"/>
          <p:cNvSpPr>
            <a:spLocks noGrp="1"/>
          </p:cNvSpPr>
          <p:nvPr>
            <p:ph type="title"/>
          </p:nvPr>
        </p:nvSpPr>
        <p:spPr>
          <a:xfrm>
            <a:off x="5314952" y="0"/>
            <a:ext cx="3829048" cy="571504"/>
          </a:xfrm>
        </p:spPr>
        <p:txBody>
          <a:bodyPr>
            <a:noAutofit/>
          </a:bodyPr>
          <a:lstStyle/>
          <a:p>
            <a:r>
              <a:rPr lang="ar-IQ" sz="3200" dirty="0" smtClean="0"/>
              <a:t>طرق القتل الرحيم للكلاب</a:t>
            </a:r>
            <a:endParaRPr lang="ar-IQ" sz="3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14356"/>
            <a:ext cx="8472518" cy="5929354"/>
          </a:xfrm>
        </p:spPr>
        <p:txBody>
          <a:bodyPr>
            <a:normAutofit fontScale="85000" lnSpcReduction="10000"/>
          </a:bodyPr>
          <a:lstStyle/>
          <a:p>
            <a:pPr>
              <a:buNone/>
            </a:pPr>
            <a:r>
              <a:rPr lang="ar-IQ" dirty="0" smtClean="0"/>
              <a:t>3. الطريقة الغازية: </a:t>
            </a:r>
          </a:p>
          <a:p>
            <a:pPr>
              <a:buNone/>
            </a:pPr>
            <a:r>
              <a:rPr lang="ar-IQ" dirty="0" smtClean="0"/>
              <a:t>أ)أول </a:t>
            </a:r>
            <a:r>
              <a:rPr lang="ar-IQ" dirty="0"/>
              <a:t>أكسيد الكربون</a:t>
            </a:r>
            <a:r>
              <a:rPr lang="en-US" dirty="0"/>
              <a:t>: (CO) </a:t>
            </a:r>
            <a:r>
              <a:rPr lang="ar-IQ" dirty="0" smtClean="0"/>
              <a:t>يسبب </a:t>
            </a:r>
            <a:r>
              <a:rPr lang="ar-IQ" dirty="0"/>
              <a:t>المعاناة. قد تظهر علامات الضيق (التشنجات ، </a:t>
            </a:r>
            <a:r>
              <a:rPr lang="ar-IQ" dirty="0" smtClean="0"/>
              <a:t>الهياج) </a:t>
            </a:r>
            <a:r>
              <a:rPr lang="ar-IQ" dirty="0"/>
              <a:t>خطير للغاية بالنسبة </a:t>
            </a:r>
            <a:r>
              <a:rPr lang="ar-IQ" dirty="0" smtClean="0"/>
              <a:t>للتقني </a:t>
            </a:r>
            <a:r>
              <a:rPr lang="ar-IQ" dirty="0"/>
              <a:t>- الغاز عديم الرائحة ويسبب سمية على كل من المستويات العالية الحادة والمستويات المنخفضة </a:t>
            </a:r>
            <a:r>
              <a:rPr lang="ar-IQ" dirty="0" smtClean="0"/>
              <a:t>المزمنة، </a:t>
            </a:r>
            <a:r>
              <a:rPr lang="ar-IQ" dirty="0"/>
              <a:t>يموت الكلب بسرعة كبيرة إذا تم استخدام تركيز من 4 إلى 6 </a:t>
            </a:r>
            <a:r>
              <a:rPr lang="ar-IQ" dirty="0" smtClean="0"/>
              <a:t>. الغاز </a:t>
            </a:r>
            <a:r>
              <a:rPr lang="ar-IQ" dirty="0"/>
              <a:t>غير قابل للاشتعال أو الانفجار إلا بتركيز أكبر من 10٪ </a:t>
            </a:r>
            <a:endParaRPr lang="ar-IQ" dirty="0" smtClean="0"/>
          </a:p>
          <a:p>
            <a:pPr>
              <a:buNone/>
            </a:pPr>
            <a:r>
              <a:rPr lang="ar-IQ" dirty="0" smtClean="0"/>
              <a:t>ب) ثاني أكسيد الكربون </a:t>
            </a:r>
            <a:r>
              <a:rPr lang="en-US" dirty="0" smtClean="0"/>
              <a:t>CO2</a:t>
            </a:r>
            <a:r>
              <a:rPr lang="ar-IQ" dirty="0" smtClean="0"/>
              <a:t> : </a:t>
            </a:r>
            <a:r>
              <a:rPr lang="ar-SA" dirty="0"/>
              <a:t>ثاني أكسيد الكربون أثقل من الهواء ، لذلك عند حدوث ملء غير كامل للغرفة ، قد ترفع الكلاب رأسها وتتجنب التعرض</a:t>
            </a:r>
            <a:r>
              <a:rPr lang="ar-SA" dirty="0" smtClean="0"/>
              <a:t>.</a:t>
            </a:r>
            <a:r>
              <a:rPr lang="ar-SA" dirty="0"/>
              <a:t> غرفة غاز ثاني أكسيد الكربون المضغوط هي الطريقة الوحيدة المقبولة لأنه يمكن مراقبة التركيز </a:t>
            </a:r>
            <a:r>
              <a:rPr lang="ar-SA" dirty="0" smtClean="0"/>
              <a:t>وتنظيمه. </a:t>
            </a:r>
            <a:r>
              <a:rPr lang="ar-SA" dirty="0"/>
              <a:t>الغاز غير قابل للاشتعال أو متفجر ويسبب تخديرًا سريعًا جدًا عند استخدام التركيزات الصحيحة. منخفض الكلفة. متوفر بسهولة كغاز </a:t>
            </a:r>
            <a:r>
              <a:rPr lang="ar-SA" dirty="0" smtClean="0"/>
              <a:t>مضغوط</a:t>
            </a:r>
            <a:endParaRPr lang="ar-IQ" dirty="0" smtClean="0"/>
          </a:p>
          <a:p>
            <a:pPr>
              <a:buNone/>
            </a:pPr>
            <a:r>
              <a:rPr lang="ar-IQ" dirty="0" smtClean="0"/>
              <a:t>ج) </a:t>
            </a:r>
            <a:r>
              <a:rPr lang="ar-IQ" dirty="0" err="1"/>
              <a:t>جرعة</a:t>
            </a:r>
            <a:r>
              <a:rPr lang="ar-IQ" dirty="0"/>
              <a:t> زائدة من غاز التخدير (</a:t>
            </a:r>
            <a:r>
              <a:rPr lang="ar-IQ" dirty="0" err="1"/>
              <a:t>هالوثان</a:t>
            </a:r>
            <a:r>
              <a:rPr lang="ar-IQ" dirty="0"/>
              <a:t> أو </a:t>
            </a:r>
            <a:r>
              <a:rPr lang="ar-IQ" dirty="0" err="1" smtClean="0"/>
              <a:t>إنفلوران</a:t>
            </a:r>
            <a:r>
              <a:rPr lang="ar-IQ" dirty="0" smtClean="0"/>
              <a:t>) الغاز </a:t>
            </a:r>
            <a:r>
              <a:rPr lang="ar-IQ" dirty="0"/>
              <a:t>غير قابل للاشتعال أو متفجر. قيمة للاستخدام مع الحيوانات الصغيرة (تكلفة </a:t>
            </a:r>
            <a:r>
              <a:rPr lang="ar-IQ" dirty="0" smtClean="0"/>
              <a:t>عالية</a:t>
            </a:r>
            <a:endParaRPr lang="en-US" dirty="0"/>
          </a:p>
          <a:p>
            <a:pPr>
              <a:buNone/>
            </a:pPr>
            <a:endParaRPr lang="en-US" dirty="0"/>
          </a:p>
          <a:p>
            <a:pPr>
              <a:buNone/>
            </a:pPr>
            <a:endParaRPr lang="ar-IQ" dirty="0" smtClean="0"/>
          </a:p>
          <a:p>
            <a:pPr marL="514350" indent="-514350">
              <a:buAutoNum type="arabicParenR"/>
            </a:pPr>
            <a:endParaRPr lang="ar-IQ" dirty="0" smtClean="0"/>
          </a:p>
          <a:p>
            <a:pPr marL="514350" indent="-514350">
              <a:buAutoNum type="arabicParenR"/>
            </a:pPr>
            <a:endParaRPr lang="en-US" dirty="0"/>
          </a:p>
          <a:p>
            <a:pPr>
              <a:buNone/>
            </a:pPr>
            <a:endParaRPr lang="ar-IQ" dirty="0"/>
          </a:p>
        </p:txBody>
      </p:sp>
      <p:sp>
        <p:nvSpPr>
          <p:cNvPr id="4" name="عنوان 1"/>
          <p:cNvSpPr>
            <a:spLocks noGrp="1"/>
          </p:cNvSpPr>
          <p:nvPr>
            <p:ph type="title"/>
          </p:nvPr>
        </p:nvSpPr>
        <p:spPr>
          <a:xfrm>
            <a:off x="5314952" y="0"/>
            <a:ext cx="3829048" cy="571504"/>
          </a:xfrm>
        </p:spPr>
        <p:txBody>
          <a:bodyPr>
            <a:noAutofit/>
          </a:bodyPr>
          <a:lstStyle/>
          <a:p>
            <a:r>
              <a:rPr lang="ar-IQ" sz="3200" dirty="0" smtClean="0"/>
              <a:t>طرق القتل الرحيم للكلاب</a:t>
            </a:r>
            <a:endParaRPr lang="ar-IQ" sz="3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857232"/>
            <a:ext cx="8572560" cy="5715040"/>
          </a:xfrm>
        </p:spPr>
        <p:txBody>
          <a:bodyPr>
            <a:normAutofit fontScale="92500" lnSpcReduction="20000"/>
          </a:bodyPr>
          <a:lstStyle/>
          <a:p>
            <a:r>
              <a:rPr lang="ar-IQ" dirty="0" smtClean="0"/>
              <a:t>الطريقة الكهربائية </a:t>
            </a:r>
          </a:p>
          <a:p>
            <a:r>
              <a:rPr lang="ar-IQ" dirty="0"/>
              <a:t>الصعق الكهربي يحدث </a:t>
            </a:r>
            <a:r>
              <a:rPr lang="ar-IQ" dirty="0" err="1"/>
              <a:t>الرجفان</a:t>
            </a:r>
            <a:r>
              <a:rPr lang="ar-IQ" dirty="0"/>
              <a:t> القلبي قبل بداية فقدان الوعي ، مما يسبب ألماً شديداً إذا كان الكلب واعياً. يمكن أن يحدث الألم أيضًا بسبب التمدد العنيف للأطراف والرأس والرقبة</a:t>
            </a:r>
            <a:r>
              <a:rPr lang="ar-IQ" dirty="0" smtClean="0"/>
              <a:t>.</a:t>
            </a:r>
          </a:p>
          <a:p>
            <a:endParaRPr lang="ar-IQ" dirty="0"/>
          </a:p>
          <a:p>
            <a:r>
              <a:rPr lang="ar-IQ" dirty="0" smtClean="0"/>
              <a:t> </a:t>
            </a:r>
            <a:r>
              <a:rPr lang="ar-IQ" dirty="0"/>
              <a:t>قد لا تكون الطريقة فعالة إذا تم تطبيق تيار غير كافٍ. يجب أن تفقد الكلاب وعيها قبل أن تتعرض للصعق بالكهرباء. يمكن تحقيق ذلك عن طريق الصعق الكهربائي (التيار عبر الدماغ لإنتاج الصعق الفوري) أو التخدير. </a:t>
            </a:r>
            <a:endParaRPr lang="ar-IQ" dirty="0" smtClean="0"/>
          </a:p>
          <a:p>
            <a:r>
              <a:rPr lang="ar-IQ" dirty="0" smtClean="0"/>
              <a:t>قد </a:t>
            </a:r>
            <a:r>
              <a:rPr lang="ar-IQ" dirty="0"/>
              <a:t>تكون خطرة على المشغل الذي يجب أن يستخدم معدات الحماية (الأحذية والقفازات</a:t>
            </a:r>
            <a:r>
              <a:rPr lang="ar-IQ" dirty="0" smtClean="0"/>
              <a:t>).</a:t>
            </a:r>
          </a:p>
          <a:p>
            <a:r>
              <a:rPr lang="ar-IQ" dirty="0" smtClean="0"/>
              <a:t> </a:t>
            </a:r>
            <a:r>
              <a:rPr lang="ar-IQ" dirty="0"/>
              <a:t>تكلفة منخفضة غير إنسانية إذا تم إجراؤها على كلب واعي. قد يثير </a:t>
            </a:r>
            <a:r>
              <a:rPr lang="ar-IQ" dirty="0" smtClean="0"/>
              <a:t>اعتراضات</a:t>
            </a:r>
            <a:endParaRPr lang="ar-IQ" dirty="0"/>
          </a:p>
        </p:txBody>
      </p:sp>
      <p:sp>
        <p:nvSpPr>
          <p:cNvPr id="4" name="عنوان 1"/>
          <p:cNvSpPr>
            <a:spLocks noGrp="1"/>
          </p:cNvSpPr>
          <p:nvPr>
            <p:ph type="title"/>
          </p:nvPr>
        </p:nvSpPr>
        <p:spPr>
          <a:xfrm>
            <a:off x="5314952" y="0"/>
            <a:ext cx="3829048" cy="571504"/>
          </a:xfrm>
        </p:spPr>
        <p:txBody>
          <a:bodyPr>
            <a:noAutofit/>
          </a:bodyPr>
          <a:lstStyle/>
          <a:p>
            <a:r>
              <a:rPr lang="ar-IQ" sz="3200" dirty="0" smtClean="0"/>
              <a:t>طرق القتل الرحيم للكلاب</a:t>
            </a:r>
            <a:endParaRPr lang="ar-IQ" sz="3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71736" y="357166"/>
            <a:ext cx="6115064" cy="6215106"/>
          </a:xfrm>
        </p:spPr>
        <p:txBody>
          <a:bodyPr>
            <a:normAutofit lnSpcReduction="10000"/>
          </a:bodyPr>
          <a:lstStyle/>
          <a:p>
            <a:r>
              <a:rPr lang="ar-IQ" dirty="0"/>
              <a:t>تأكيد الموت</a:t>
            </a:r>
            <a:endParaRPr lang="en-US" dirty="0"/>
          </a:p>
          <a:p>
            <a:r>
              <a:rPr lang="ar-IQ" dirty="0"/>
              <a:t>بالنسبة لجميع طرق القتل الرحيم المستخدمة ، يجب تأكيد الموت قبل التخلص من الحيوانات أو تركها دون رقابة. إذا لم يكن الحيوان ميتًا ، فيجب تنفيذ طريقة أخرى للقتل الرحيم</a:t>
            </a:r>
            <a:r>
              <a:rPr lang="ar-IQ" dirty="0" smtClean="0"/>
              <a:t>.</a:t>
            </a:r>
          </a:p>
          <a:p>
            <a:endParaRPr lang="ar-IQ" dirty="0"/>
          </a:p>
          <a:p>
            <a:r>
              <a:rPr lang="ar-IQ" dirty="0"/>
              <a:t>التخلص من الجثث</a:t>
            </a:r>
            <a:endParaRPr lang="en-US" dirty="0"/>
          </a:p>
          <a:p>
            <a:r>
              <a:rPr lang="ar-IQ" dirty="0"/>
              <a:t>يجب التخلص من الجثث بطريقة تتوافق مع التشريعات. يجب الانتباه إلى مخاطر البقايا التي تحدث في الذبيحة. يعتبر الحرق عمومًا الطريقة الأكثر أمانًا للتخلص من الجثث.</a:t>
            </a:r>
            <a:endParaRPr lang="en-US" dirty="0"/>
          </a:p>
          <a:p>
            <a:pPr>
              <a:buNone/>
            </a:pPr>
            <a:endParaRPr lang="ar-IQ" dirty="0"/>
          </a:p>
        </p:txBody>
      </p:sp>
      <p:pic>
        <p:nvPicPr>
          <p:cNvPr id="4" name="صورة 3" descr="How to Know if Your Dog is Going to Die - YouTube"/>
          <p:cNvPicPr/>
          <p:nvPr/>
        </p:nvPicPr>
        <p:blipFill>
          <a:blip r:embed="rId2" cstate="print"/>
          <a:srcRect l="5463" t="23153"/>
          <a:stretch>
            <a:fillRect/>
          </a:stretch>
        </p:blipFill>
        <p:spPr bwMode="auto">
          <a:xfrm>
            <a:off x="214282" y="1357298"/>
            <a:ext cx="2357454" cy="1428760"/>
          </a:xfrm>
          <a:prstGeom prst="rect">
            <a:avLst/>
          </a:prstGeom>
          <a:noFill/>
          <a:ln w="9525">
            <a:noFill/>
            <a:miter lim="800000"/>
            <a:headEnd/>
            <a:tailEnd/>
          </a:ln>
        </p:spPr>
      </p:pic>
      <p:pic>
        <p:nvPicPr>
          <p:cNvPr id="11265" name="Picture 1" descr="C:\Users\dell\Dropbox\PC\Desktop\كلاب سائبة\Smokeless-Pet-Crematorium-Machine-Cremator-for-Pet-Cremation.jpg"/>
          <p:cNvPicPr>
            <a:picLocks noChangeAspect="1" noChangeArrowheads="1"/>
          </p:cNvPicPr>
          <p:nvPr/>
        </p:nvPicPr>
        <p:blipFill>
          <a:blip r:embed="rId3"/>
          <a:srcRect l="21094" r="16250" b="7187"/>
          <a:stretch>
            <a:fillRect/>
          </a:stretch>
        </p:blipFill>
        <p:spPr bwMode="auto">
          <a:xfrm>
            <a:off x="214282" y="3071810"/>
            <a:ext cx="2411320" cy="35719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a:p>
        </p:txBody>
      </p:sp>
      <p:pic>
        <p:nvPicPr>
          <p:cNvPr id="27650" name="Picture 2" descr="199 Thank You For Your Attention Stock Photos, Pictures &amp; Royalty-Free  Images - iStock"/>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85728"/>
            <a:ext cx="8715436" cy="4500594"/>
          </a:xfrm>
        </p:spPr>
        <p:txBody>
          <a:bodyPr>
            <a:normAutofit fontScale="62500" lnSpcReduction="20000"/>
          </a:bodyPr>
          <a:lstStyle/>
          <a:p>
            <a:r>
              <a:rPr lang="ar-IQ" dirty="0" smtClean="0">
                <a:solidFill>
                  <a:srgbClr val="FF0000"/>
                </a:solidFill>
              </a:rPr>
              <a:t>الهدف:</a:t>
            </a:r>
          </a:p>
          <a:p>
            <a:r>
              <a:rPr lang="ar-IQ" dirty="0" smtClean="0"/>
              <a:t> التعامل </a:t>
            </a:r>
            <a:r>
              <a:rPr lang="ar-IQ" dirty="0"/>
              <a:t>مع الكلاب الضالة والوحشية </a:t>
            </a:r>
            <a:r>
              <a:rPr lang="ar-IQ" dirty="0" smtClean="0"/>
              <a:t> </a:t>
            </a:r>
            <a:r>
              <a:rPr lang="ar-IQ" dirty="0"/>
              <a:t>التي تسبب مشاكل خطيرة على صحة الإنسان وصحة الحيوان </a:t>
            </a:r>
            <a:r>
              <a:rPr lang="ar-IQ" dirty="0" smtClean="0"/>
              <a:t>ولها </a:t>
            </a:r>
            <a:r>
              <a:rPr lang="ar-IQ" dirty="0"/>
              <a:t>مشاكل اجتماعية واقتصادية </a:t>
            </a:r>
            <a:r>
              <a:rPr lang="ar-IQ" dirty="0" smtClean="0"/>
              <a:t>في </a:t>
            </a:r>
            <a:r>
              <a:rPr lang="ar-IQ" dirty="0"/>
              <a:t>العديد من البلدان</a:t>
            </a:r>
            <a:r>
              <a:rPr lang="ar-IQ" dirty="0" smtClean="0"/>
              <a:t>.</a:t>
            </a:r>
          </a:p>
          <a:p>
            <a:endParaRPr lang="ar-IQ" dirty="0"/>
          </a:p>
          <a:p>
            <a:r>
              <a:rPr lang="ar-IQ" dirty="0" smtClean="0"/>
              <a:t>يجب </a:t>
            </a:r>
            <a:r>
              <a:rPr lang="ar-IQ" dirty="0"/>
              <a:t>منع الآثار السلبية للكلاب على المجتمع ، من خلال التلوث (مثل البراز والضوضاء) ، والمخاطر على صحة الإنسان من خلال العض أو حوادث المرور والمخاطر على الكلاب الأخرى والحياة البرية والماشية وغيرها من أنواع الحيوانات المصاحبة </a:t>
            </a:r>
            <a:r>
              <a:rPr lang="ar-IQ" dirty="0" smtClean="0"/>
              <a:t> </a:t>
            </a:r>
          </a:p>
          <a:p>
            <a:endParaRPr lang="ar-IQ" dirty="0"/>
          </a:p>
          <a:p>
            <a:r>
              <a:rPr lang="ar-IQ" dirty="0" smtClean="0"/>
              <a:t>أن </a:t>
            </a:r>
            <a:r>
              <a:rPr lang="ar-IQ" dirty="0"/>
              <a:t>الاعتراف بصحة الإنسان يمثل أولوية بما في ذلك الوقاية من الأمراض </a:t>
            </a:r>
            <a:r>
              <a:rPr lang="ar-IQ" dirty="0" smtClean="0"/>
              <a:t>المشتركة ولا </a:t>
            </a:r>
            <a:r>
              <a:rPr lang="ar-IQ" dirty="0" err="1"/>
              <a:t>سيما</a:t>
            </a:r>
            <a:r>
              <a:rPr lang="ar-IQ" dirty="0"/>
              <a:t> داء الكلب ، فإن </a:t>
            </a:r>
            <a:r>
              <a:rPr lang="ar-IQ" dirty="0" smtClean="0"/>
              <a:t>منظمة الرفق بالحيوان </a:t>
            </a:r>
            <a:r>
              <a:rPr lang="en-US" dirty="0" smtClean="0"/>
              <a:t> </a:t>
            </a:r>
            <a:r>
              <a:rPr lang="ar-IQ" dirty="0"/>
              <a:t>تدرك أهمية السيطرة على تجمعات الكلاب دون التسبب في معاناة الحيوانات غير الضرورية أو التي يمكن تجنبها</a:t>
            </a:r>
            <a:r>
              <a:rPr lang="ar-IQ" dirty="0" smtClean="0"/>
              <a:t>.</a:t>
            </a:r>
          </a:p>
          <a:p>
            <a:endParaRPr lang="ar-IQ" dirty="0"/>
          </a:p>
          <a:p>
            <a:r>
              <a:rPr lang="ar-IQ" dirty="0" smtClean="0"/>
              <a:t> </a:t>
            </a:r>
            <a:r>
              <a:rPr lang="ar-IQ" dirty="0"/>
              <a:t>يجب أن تلعب الخدمات البيطرية دورًا رائدًا في الوقاية من الأمراض </a:t>
            </a:r>
            <a:r>
              <a:rPr lang="ar-IQ" dirty="0" smtClean="0"/>
              <a:t>المشتركة وضمان صحة </a:t>
            </a:r>
            <a:r>
              <a:rPr lang="ar-IQ" dirty="0"/>
              <a:t>الحيوان ويجب أن تشارك في مكافحة أعداد الكلاب وتنسيق أنشطتها مع المؤسسات العامة </a:t>
            </a:r>
            <a:r>
              <a:rPr lang="ar-IQ" dirty="0" err="1"/>
              <a:t>و</a:t>
            </a:r>
            <a:r>
              <a:rPr lang="ar-IQ" dirty="0"/>
              <a:t> / أو الوكالات المختصة الأخرى.</a:t>
            </a:r>
            <a:endParaRPr lang="en-US" dirty="0"/>
          </a:p>
          <a:p>
            <a:endParaRPr lang="ar-IQ" dirty="0"/>
          </a:p>
        </p:txBody>
      </p:sp>
      <p:pic>
        <p:nvPicPr>
          <p:cNvPr id="2050" name="Picture 2" descr="C:\Users\dell\Dropbox\PC\Desktop\كلاب سائبة\download.jpg"/>
          <p:cNvPicPr>
            <a:picLocks noChangeAspect="1" noChangeArrowheads="1"/>
          </p:cNvPicPr>
          <p:nvPr/>
        </p:nvPicPr>
        <p:blipFill>
          <a:blip r:embed="rId2"/>
          <a:srcRect/>
          <a:stretch>
            <a:fillRect/>
          </a:stretch>
        </p:blipFill>
        <p:spPr bwMode="auto">
          <a:xfrm>
            <a:off x="4587776" y="4458520"/>
            <a:ext cx="4270504" cy="2399480"/>
          </a:xfrm>
          <a:prstGeom prst="rect">
            <a:avLst/>
          </a:prstGeom>
          <a:noFill/>
        </p:spPr>
      </p:pic>
      <p:pic>
        <p:nvPicPr>
          <p:cNvPr id="5" name="صورة 4" descr="C:\Users\dell\Dropbox\PC\Desktop\كلاب سائبة\what-to-do-after-a-dog-bite.jpeg"/>
          <p:cNvPicPr/>
          <p:nvPr/>
        </p:nvPicPr>
        <p:blipFill>
          <a:blip r:embed="rId3" cstate="print"/>
          <a:srcRect/>
          <a:stretch>
            <a:fillRect/>
          </a:stretch>
        </p:blipFill>
        <p:spPr bwMode="auto">
          <a:xfrm>
            <a:off x="214282" y="4429132"/>
            <a:ext cx="4143404" cy="24288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71438"/>
            <a:ext cx="8929718" cy="5000636"/>
          </a:xfrm>
        </p:spPr>
        <p:txBody>
          <a:bodyPr>
            <a:normAutofit fontScale="77500" lnSpcReduction="20000"/>
          </a:bodyPr>
          <a:lstStyle/>
          <a:p>
            <a:r>
              <a:rPr lang="ar-IQ" b="1" dirty="0" smtClean="0"/>
              <a:t>الكلب الضال </a:t>
            </a:r>
            <a:r>
              <a:rPr lang="en-US" b="1" dirty="0" smtClean="0"/>
              <a:t>Stray dog </a:t>
            </a:r>
            <a:r>
              <a:rPr lang="ar-IQ" dirty="0" smtClean="0">
                <a:solidFill>
                  <a:srgbClr val="FF0000"/>
                </a:solidFill>
              </a:rPr>
              <a:t> </a:t>
            </a:r>
            <a:r>
              <a:rPr lang="ar-IQ" dirty="0" smtClean="0"/>
              <a:t>أي </a:t>
            </a:r>
            <a:r>
              <a:rPr lang="ar-IQ" dirty="0"/>
              <a:t>كلب لا يخضع للسيطرة المباشرة من قبل شخص أو لا يمنعه من التجوال. </a:t>
            </a:r>
            <a:endParaRPr lang="ar-IQ" dirty="0" smtClean="0"/>
          </a:p>
          <a:p>
            <a:endParaRPr lang="ar-IQ" sz="1600" dirty="0"/>
          </a:p>
          <a:p>
            <a:r>
              <a:rPr lang="ar-IQ" dirty="0" smtClean="0"/>
              <a:t>أنواع </a:t>
            </a:r>
            <a:r>
              <a:rPr lang="ar-IQ" dirty="0"/>
              <a:t>الكلاب الضالة</a:t>
            </a:r>
            <a:r>
              <a:rPr lang="en-US" dirty="0"/>
              <a:t>:</a:t>
            </a:r>
          </a:p>
          <a:p>
            <a:pPr>
              <a:buNone/>
            </a:pPr>
            <a:r>
              <a:rPr lang="ar-IQ" dirty="0"/>
              <a:t>أ) </a:t>
            </a:r>
            <a:r>
              <a:rPr lang="ar-IQ" dirty="0" smtClean="0"/>
              <a:t>كلب مملوك </a:t>
            </a:r>
            <a:r>
              <a:rPr lang="ar-IQ" dirty="0" err="1" smtClean="0"/>
              <a:t>يتجوال</a:t>
            </a:r>
            <a:r>
              <a:rPr lang="ar-IQ" dirty="0" smtClean="0"/>
              <a:t> حرا لا يخضع لسيطرة أو قيود مباشرة في وقت معين ؛</a:t>
            </a:r>
            <a:endParaRPr lang="en-US" dirty="0" smtClean="0"/>
          </a:p>
          <a:p>
            <a:pPr>
              <a:buNone/>
            </a:pPr>
            <a:r>
              <a:rPr lang="ar-IQ" dirty="0"/>
              <a:t>ب) كلب طليق بدون مالك</a:t>
            </a:r>
            <a:r>
              <a:rPr lang="en-US" dirty="0"/>
              <a:t>.</a:t>
            </a:r>
          </a:p>
          <a:p>
            <a:pPr>
              <a:buNone/>
            </a:pPr>
            <a:r>
              <a:rPr lang="ar-IQ" dirty="0" smtClean="0"/>
              <a:t>ج) الكلب الوحشي</a:t>
            </a:r>
            <a:r>
              <a:rPr lang="ar-IQ" dirty="0" smtClean="0">
                <a:solidFill>
                  <a:srgbClr val="0070C0"/>
                </a:solidFill>
              </a:rPr>
              <a:t>: </a:t>
            </a:r>
            <a:r>
              <a:rPr lang="ar-IQ" dirty="0" smtClean="0"/>
              <a:t>الكلب </a:t>
            </a:r>
            <a:r>
              <a:rPr lang="ar-IQ" dirty="0" err="1" smtClean="0"/>
              <a:t>الداجن</a:t>
            </a:r>
            <a:r>
              <a:rPr lang="ar-IQ" dirty="0" smtClean="0"/>
              <a:t> الذي عاد إلى الحالة البرية ولم يعد يعتمد بشكل مباشر على البشر من أجل التكاثر الناجح</a:t>
            </a:r>
          </a:p>
          <a:p>
            <a:pPr>
              <a:buNone/>
            </a:pPr>
            <a:endParaRPr lang="en-US" dirty="0" smtClean="0"/>
          </a:p>
          <a:p>
            <a:r>
              <a:rPr lang="ar-IQ" dirty="0"/>
              <a:t>كلب </a:t>
            </a:r>
            <a:r>
              <a:rPr lang="ar-IQ" dirty="0" smtClean="0"/>
              <a:t>مملوك</a:t>
            </a:r>
            <a:r>
              <a:rPr lang="en-US" dirty="0"/>
              <a:t> Owned dog </a:t>
            </a:r>
            <a:r>
              <a:rPr lang="ar-IQ" dirty="0" smtClean="0"/>
              <a:t> تعني </a:t>
            </a:r>
            <a:r>
              <a:rPr lang="ar-IQ" dirty="0"/>
              <a:t>كلبًا مع شخص يدعي المسؤولية</a:t>
            </a:r>
            <a:r>
              <a:rPr lang="en-US" dirty="0"/>
              <a:t>.</a:t>
            </a:r>
          </a:p>
          <a:p>
            <a:endParaRPr lang="en-US" dirty="0"/>
          </a:p>
          <a:p>
            <a:r>
              <a:rPr lang="ar-IQ" dirty="0"/>
              <a:t>برنامج التحكم في عدد الكلاب يعني برنامجًا يهدف إلى تقليل عدد الكلاب الضالة إلى مستوى معين </a:t>
            </a:r>
            <a:r>
              <a:rPr lang="ar-IQ" dirty="0" err="1"/>
              <a:t>و</a:t>
            </a:r>
            <a:r>
              <a:rPr lang="ar-IQ" dirty="0"/>
              <a:t> / أو الحفاظ عليها عند هذا المستوى </a:t>
            </a:r>
            <a:r>
              <a:rPr lang="ar-IQ" dirty="0" err="1"/>
              <a:t>و</a:t>
            </a:r>
            <a:r>
              <a:rPr lang="ar-IQ" dirty="0"/>
              <a:t> / أو </a:t>
            </a:r>
            <a:r>
              <a:rPr lang="ar-IQ" dirty="0" smtClean="0"/>
              <a:t>إدارتها</a:t>
            </a:r>
            <a:r>
              <a:rPr lang="en-US" dirty="0" smtClean="0"/>
              <a:t>.</a:t>
            </a:r>
          </a:p>
        </p:txBody>
      </p:sp>
      <p:pic>
        <p:nvPicPr>
          <p:cNvPr id="4" name="صورة 3" descr="C:\Users\dell\Dropbox\PC\Desktop\كلاب سائبة\GettyImages-668030048_2400.jpg"/>
          <p:cNvPicPr/>
          <p:nvPr/>
        </p:nvPicPr>
        <p:blipFill>
          <a:blip r:embed="rId2" cstate="print"/>
          <a:srcRect/>
          <a:stretch>
            <a:fillRect/>
          </a:stretch>
        </p:blipFill>
        <p:spPr bwMode="auto">
          <a:xfrm>
            <a:off x="4643438" y="4643446"/>
            <a:ext cx="4214810" cy="2214554"/>
          </a:xfrm>
          <a:prstGeom prst="rect">
            <a:avLst/>
          </a:prstGeom>
          <a:noFill/>
          <a:ln w="9525">
            <a:noFill/>
            <a:miter lim="800000"/>
            <a:headEnd/>
            <a:tailEnd/>
          </a:ln>
        </p:spPr>
      </p:pic>
      <p:pic>
        <p:nvPicPr>
          <p:cNvPr id="3074" name="Picture 2" descr="C:\Users\dell\Dropbox\PC\Desktop\كلاب سائبة\images.jpg"/>
          <p:cNvPicPr>
            <a:picLocks noChangeAspect="1" noChangeArrowheads="1"/>
          </p:cNvPicPr>
          <p:nvPr/>
        </p:nvPicPr>
        <p:blipFill>
          <a:blip r:embed="rId3"/>
          <a:srcRect/>
          <a:stretch>
            <a:fillRect/>
          </a:stretch>
        </p:blipFill>
        <p:spPr bwMode="auto">
          <a:xfrm>
            <a:off x="523887" y="4643446"/>
            <a:ext cx="3690923" cy="22145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643998" cy="2786082"/>
          </a:xfrm>
        </p:spPr>
        <p:txBody>
          <a:bodyPr>
            <a:normAutofit fontScale="92500" lnSpcReduction="10000"/>
          </a:bodyPr>
          <a:lstStyle/>
          <a:p>
            <a:r>
              <a:rPr lang="ar-IQ" dirty="0" smtClean="0"/>
              <a:t>الملكية </a:t>
            </a:r>
            <a:r>
              <a:rPr lang="ar-IQ" dirty="0" err="1"/>
              <a:t>المسؤولة</a:t>
            </a:r>
            <a:r>
              <a:rPr lang="ar-IQ" dirty="0"/>
              <a:t> </a:t>
            </a:r>
            <a:r>
              <a:rPr lang="ar-IQ" dirty="0" smtClean="0"/>
              <a:t>للكلاب </a:t>
            </a:r>
            <a:r>
              <a:rPr lang="en-US" dirty="0" smtClean="0"/>
              <a:t>Responsible dog ownership</a:t>
            </a:r>
            <a:r>
              <a:rPr lang="ar-IQ" dirty="0" smtClean="0"/>
              <a:t> </a:t>
            </a:r>
          </a:p>
          <a:p>
            <a:pPr>
              <a:buNone/>
            </a:pPr>
            <a:r>
              <a:rPr lang="ar-IQ" dirty="0"/>
              <a:t>تعني </a:t>
            </a:r>
            <a:r>
              <a:rPr lang="ar-IQ" dirty="0" smtClean="0"/>
              <a:t>الحالة </a:t>
            </a:r>
            <a:r>
              <a:rPr lang="ar-IQ" dirty="0"/>
              <a:t>التي بموجبها يقبل الشخص </a:t>
            </a:r>
            <a:r>
              <a:rPr lang="ar-IQ" dirty="0" smtClean="0"/>
              <a:t>ويلتزم </a:t>
            </a:r>
            <a:r>
              <a:rPr lang="ar-IQ" dirty="0"/>
              <a:t>بأداء واجبات مختلفة وفقًا للتشريعات المعمول </a:t>
            </a:r>
            <a:r>
              <a:rPr lang="ar-IQ" dirty="0" err="1"/>
              <a:t>بها</a:t>
            </a:r>
            <a:r>
              <a:rPr lang="ar-IQ" dirty="0"/>
              <a:t> وتركز على تلبية الاحتياجات السلوكية والبيئية والمادية للكلب والوقاية من المخاطر ( العدوان أو انتقال المرض أو الإصابات) التي قد يشكلها الكلب على المجتمع أو الحيوانات الأخرى أو البيئة</a:t>
            </a:r>
            <a:r>
              <a:rPr lang="en-US" dirty="0"/>
              <a:t>.</a:t>
            </a:r>
          </a:p>
          <a:p>
            <a:pPr>
              <a:buNone/>
            </a:pPr>
            <a:endParaRPr lang="ar-IQ" dirty="0"/>
          </a:p>
        </p:txBody>
      </p:sp>
      <p:pic>
        <p:nvPicPr>
          <p:cNvPr id="44034" name="Picture 2" descr="Responsible Dog Ownership Day"/>
          <p:cNvPicPr>
            <a:picLocks noChangeAspect="1" noChangeArrowheads="1"/>
          </p:cNvPicPr>
          <p:nvPr/>
        </p:nvPicPr>
        <p:blipFill>
          <a:blip r:embed="rId2"/>
          <a:srcRect b="15033"/>
          <a:stretch>
            <a:fillRect/>
          </a:stretch>
        </p:blipFill>
        <p:spPr bwMode="auto">
          <a:xfrm>
            <a:off x="1142976" y="2924707"/>
            <a:ext cx="6858048" cy="393329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14290"/>
            <a:ext cx="8858280" cy="3786214"/>
          </a:xfrm>
        </p:spPr>
        <p:txBody>
          <a:bodyPr>
            <a:normAutofit fontScale="85000" lnSpcReduction="20000"/>
          </a:bodyPr>
          <a:lstStyle/>
          <a:p>
            <a:r>
              <a:rPr lang="ar-IQ" dirty="0" smtClean="0"/>
              <a:t>السلطات والمنضمات </a:t>
            </a:r>
            <a:r>
              <a:rPr lang="ar-IQ" dirty="0" err="1" smtClean="0"/>
              <a:t>المسئوولة</a:t>
            </a:r>
            <a:r>
              <a:rPr lang="ar-IQ" dirty="0" smtClean="0"/>
              <a:t> </a:t>
            </a:r>
          </a:p>
          <a:p>
            <a:pPr>
              <a:buNone/>
            </a:pPr>
            <a:r>
              <a:rPr lang="ar-IQ" dirty="0"/>
              <a:t>1. </a:t>
            </a:r>
            <a:r>
              <a:rPr lang="ar-IQ" dirty="0" smtClean="0">
                <a:solidFill>
                  <a:srgbClr val="FF0000"/>
                </a:solidFill>
              </a:rPr>
              <a:t>السلطة </a:t>
            </a:r>
            <a:r>
              <a:rPr lang="ar-IQ" dirty="0">
                <a:solidFill>
                  <a:srgbClr val="FF0000"/>
                </a:solidFill>
              </a:rPr>
              <a:t>البيطرية </a:t>
            </a:r>
            <a:r>
              <a:rPr lang="ar-IQ" dirty="0"/>
              <a:t>هي </a:t>
            </a:r>
            <a:r>
              <a:rPr lang="ar-IQ" dirty="0" err="1"/>
              <a:t>المسؤولة</a:t>
            </a:r>
            <a:r>
              <a:rPr lang="ar-IQ" dirty="0"/>
              <a:t> عن تنفيذ تشريعات الصحة الحيوانية ورعاية الحيوان بالتنسيق مع الهيئات والمؤسسات الحكومية المختصة الأخرى. </a:t>
            </a:r>
            <a:endParaRPr lang="ar-IQ" dirty="0" smtClean="0"/>
          </a:p>
          <a:p>
            <a:endParaRPr lang="ar-IQ" dirty="0"/>
          </a:p>
          <a:p>
            <a:pPr>
              <a:buNone/>
            </a:pPr>
            <a:r>
              <a:rPr lang="ar-IQ" dirty="0" smtClean="0"/>
              <a:t>تتطلب </a:t>
            </a:r>
            <a:r>
              <a:rPr lang="ar-IQ" dirty="0"/>
              <a:t>مكافحة الأمراض الحيوانية المنشأ المستوطنة مثل داء الكلب والعدوى الطفيلية (مثل </a:t>
            </a:r>
            <a:r>
              <a:rPr lang="en-US" dirty="0" err="1"/>
              <a:t>Echinococcus</a:t>
            </a:r>
            <a:r>
              <a:rPr lang="en-US" dirty="0"/>
              <a:t> </a:t>
            </a:r>
            <a:r>
              <a:rPr lang="en-US" dirty="0" err="1"/>
              <a:t>spp</a:t>
            </a:r>
            <a:r>
              <a:rPr lang="ar-IQ" dirty="0"/>
              <a:t>.) </a:t>
            </a:r>
            <a:endParaRPr lang="ar-IQ" dirty="0" smtClean="0"/>
          </a:p>
          <a:p>
            <a:pPr>
              <a:buNone/>
            </a:pPr>
            <a:r>
              <a:rPr lang="ar-IQ" dirty="0" smtClean="0"/>
              <a:t>أن </a:t>
            </a:r>
            <a:r>
              <a:rPr lang="ar-IQ" dirty="0"/>
              <a:t>صحة الحيوان وبعض جوانب الصحة العامة تقع ضمن اختصاص هذه الهيئة ، لكن تنظيم </a:t>
            </a:r>
            <a:r>
              <a:rPr lang="ar-IQ" dirty="0" err="1"/>
              <a:t>و</a:t>
            </a:r>
            <a:r>
              <a:rPr lang="ar-IQ" dirty="0"/>
              <a:t> / أو الإشراف على مخططات مكافحة الكلاب يمكن تكون مسئولية المنظمات غير الحكومية والجهات الحكومية بخلاف السلطة البيطرية.</a:t>
            </a:r>
            <a:endParaRPr lang="en-US" dirty="0"/>
          </a:p>
          <a:p>
            <a:endParaRPr lang="ar-IQ" dirty="0"/>
          </a:p>
        </p:txBody>
      </p:sp>
      <p:pic>
        <p:nvPicPr>
          <p:cNvPr id="33794" name="Picture 2" descr="Performance of Veterinary Services (PVS) - WOAH - Asia"/>
          <p:cNvPicPr>
            <a:picLocks noChangeAspect="1" noChangeArrowheads="1"/>
          </p:cNvPicPr>
          <p:nvPr/>
        </p:nvPicPr>
        <p:blipFill>
          <a:blip r:embed="rId2"/>
          <a:srcRect r="43038"/>
          <a:stretch>
            <a:fillRect/>
          </a:stretch>
        </p:blipFill>
        <p:spPr bwMode="auto">
          <a:xfrm>
            <a:off x="642943" y="3683490"/>
            <a:ext cx="3214677" cy="3174509"/>
          </a:xfrm>
          <a:prstGeom prst="rect">
            <a:avLst/>
          </a:prstGeom>
          <a:noFill/>
        </p:spPr>
      </p:pic>
      <p:pic>
        <p:nvPicPr>
          <p:cNvPr id="33796" name="Picture 4" descr="All Veterinary Services - Arizona Humane Society"/>
          <p:cNvPicPr>
            <a:picLocks noChangeAspect="1" noChangeArrowheads="1"/>
          </p:cNvPicPr>
          <p:nvPr/>
        </p:nvPicPr>
        <p:blipFill>
          <a:blip r:embed="rId3" cstate="print"/>
          <a:srcRect/>
          <a:stretch>
            <a:fillRect/>
          </a:stretch>
        </p:blipFill>
        <p:spPr bwMode="auto">
          <a:xfrm>
            <a:off x="4143372" y="3652362"/>
            <a:ext cx="4808456" cy="320563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643710"/>
          </a:xfrm>
        </p:spPr>
        <p:txBody>
          <a:bodyPr>
            <a:normAutofit fontScale="77500" lnSpcReduction="20000"/>
          </a:bodyPr>
          <a:lstStyle/>
          <a:p>
            <a:r>
              <a:rPr lang="ar-IQ" dirty="0" smtClean="0"/>
              <a:t>السلطات والمنضمات المسئولة </a:t>
            </a:r>
          </a:p>
          <a:p>
            <a:pPr>
              <a:buNone/>
            </a:pPr>
            <a:r>
              <a:rPr lang="ar-IQ" dirty="0" smtClean="0"/>
              <a:t>2. </a:t>
            </a:r>
            <a:r>
              <a:rPr lang="ar-IQ" dirty="0">
                <a:solidFill>
                  <a:srgbClr val="FF0000"/>
                </a:solidFill>
              </a:rPr>
              <a:t>الوكالات الحكومية الأخرى </a:t>
            </a:r>
            <a:r>
              <a:rPr lang="ar-IQ" dirty="0"/>
              <a:t>ستعتمد مسؤوليات الوكالات الحكومية الأخرى على المخاطر التي تتم إدارتها وهدف / طبيعة تدابير السيطرة على أعداد الكلاب المستخدمة</a:t>
            </a:r>
            <a:r>
              <a:rPr lang="ar-IQ" dirty="0" smtClean="0"/>
              <a:t>.</a:t>
            </a:r>
          </a:p>
          <a:p>
            <a:endParaRPr lang="ar-IQ" dirty="0" smtClean="0"/>
          </a:p>
          <a:p>
            <a:r>
              <a:rPr lang="ar-IQ" dirty="0" smtClean="0"/>
              <a:t>تلعب </a:t>
            </a:r>
            <a:r>
              <a:rPr lang="ar-IQ" dirty="0"/>
              <a:t>الوزارة أو </a:t>
            </a:r>
            <a:r>
              <a:rPr lang="ar-IQ" b="1" dirty="0"/>
              <a:t>الوكالة الأخرى </a:t>
            </a:r>
            <a:r>
              <a:rPr lang="ar-IQ" b="1" dirty="0" err="1"/>
              <a:t>المسؤولة</a:t>
            </a:r>
            <a:r>
              <a:rPr lang="ar-IQ" b="1" dirty="0"/>
              <a:t> عن الصحة العامة </a:t>
            </a:r>
            <a:r>
              <a:rPr lang="ar-IQ" dirty="0"/>
              <a:t>دورًا قياديًا وقد يكون لها سلطة تشريعية في التعامل مع الأمراض </a:t>
            </a:r>
            <a:r>
              <a:rPr lang="ar-IQ" dirty="0" smtClean="0"/>
              <a:t>المشتركة.</a:t>
            </a:r>
          </a:p>
          <a:p>
            <a:endParaRPr lang="ar-IQ" dirty="0"/>
          </a:p>
          <a:p>
            <a:r>
              <a:rPr lang="ar-IQ" dirty="0" smtClean="0"/>
              <a:t> </a:t>
            </a:r>
            <a:r>
              <a:rPr lang="ar-IQ" dirty="0"/>
              <a:t>السيطرة على الكلاب الضالة </a:t>
            </a:r>
            <a:r>
              <a:rPr lang="ar-IQ" dirty="0" smtClean="0"/>
              <a:t>(</a:t>
            </a:r>
            <a:r>
              <a:rPr lang="ar-IQ" dirty="0"/>
              <a:t>مثل الكلاب الضالة على الطرق ؛ هجمات الكلاب داخل المجتمعات) قد تقع ضمن مسؤولية وكالة الصحة العامة ولكن من المرجح أن تكون مسؤولية السلطات الحكومية المحلية أو </a:t>
            </a:r>
            <a:r>
              <a:rPr lang="ar-IQ" b="1" dirty="0"/>
              <a:t>الوكالات الأخرى عن السلامة العامة / الأمن الذي يعمل على مستوى الولاية / المقاطعة أو البلدية</a:t>
            </a:r>
            <a:r>
              <a:rPr lang="ar-IQ" b="1" dirty="0" smtClean="0"/>
              <a:t>.</a:t>
            </a:r>
            <a:endParaRPr lang="ar-IQ" b="1" dirty="0"/>
          </a:p>
          <a:p>
            <a:endParaRPr lang="ar-IQ" dirty="0" smtClean="0"/>
          </a:p>
          <a:p>
            <a:r>
              <a:rPr lang="ar-IQ" dirty="0"/>
              <a:t>قد تتحمل و</a:t>
            </a:r>
            <a:r>
              <a:rPr lang="ar-IQ" b="1" dirty="0"/>
              <a:t>كالات حماية البيئة </a:t>
            </a:r>
            <a:r>
              <a:rPr lang="ar-IQ" dirty="0"/>
              <a:t>المسؤولية عن مشاكل التحكم المرتبطة بالكلاب الضالة عندما تشكل خطراً على البيئة (مثل السيطرة على الكلاب الضالة في المتنزهات الوطنية ، أو منع هجمات الكلاب على الحياة البرية أو انتقال الأمراض إلى الحياة البرية) </a:t>
            </a:r>
            <a:endParaRPr lang="ar-IQ" dirty="0" smtClean="0"/>
          </a:p>
          <a:p>
            <a:r>
              <a:rPr lang="ar-IQ" dirty="0" err="1" smtClean="0"/>
              <a:t>ايضا</a:t>
            </a:r>
            <a:r>
              <a:rPr lang="ar-IQ" dirty="0" smtClean="0"/>
              <a:t> </a:t>
            </a:r>
            <a:r>
              <a:rPr lang="ar-IQ" dirty="0"/>
              <a:t>تنظم وكالات حماية البيئة </a:t>
            </a:r>
            <a:r>
              <a:rPr lang="ar-IQ" dirty="0" smtClean="0"/>
              <a:t>تدابير </a:t>
            </a:r>
            <a:r>
              <a:rPr lang="ar-IQ" dirty="0"/>
              <a:t>لمنع الكلاب من الوصول إلى النفايات أو مياه الصرف الصحي البشرية.</a:t>
            </a:r>
            <a:endParaRPr lang="en-US" dirty="0"/>
          </a:p>
          <a:p>
            <a:endParaRPr lang="en-US" dirty="0"/>
          </a:p>
          <a:p>
            <a:pPr>
              <a:buNone/>
            </a:pPr>
            <a:endParaRPr lang="en-US" dirty="0"/>
          </a:p>
          <a:p>
            <a:endParaRPr lang="ar-IQ" dirty="0" smtClean="0"/>
          </a:p>
          <a:p>
            <a:endParaRPr lang="ar-IQ"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857356" y="142852"/>
            <a:ext cx="7215238" cy="6572272"/>
          </a:xfrm>
        </p:spPr>
        <p:txBody>
          <a:bodyPr>
            <a:normAutofit fontScale="77500" lnSpcReduction="20000"/>
          </a:bodyPr>
          <a:lstStyle/>
          <a:p>
            <a:pPr>
              <a:buNone/>
            </a:pPr>
            <a:r>
              <a:rPr lang="ar-IQ" dirty="0" smtClean="0">
                <a:solidFill>
                  <a:srgbClr val="FF0000"/>
                </a:solidFill>
              </a:rPr>
              <a:t>3. الطبيب </a:t>
            </a:r>
            <a:r>
              <a:rPr lang="ar-IQ" dirty="0">
                <a:solidFill>
                  <a:srgbClr val="FF0000"/>
                </a:solidFill>
              </a:rPr>
              <a:t>البيطري من القطاع الخاص </a:t>
            </a:r>
            <a:r>
              <a:rPr lang="ar-IQ" dirty="0"/>
              <a:t>هو </a:t>
            </a:r>
            <a:r>
              <a:rPr lang="ar-IQ" dirty="0" err="1"/>
              <a:t>المسؤول</a:t>
            </a:r>
            <a:r>
              <a:rPr lang="ar-IQ" dirty="0"/>
              <a:t> عن تقديم المشورة لمالكي الكلاب أو المعالجين الذين يستشيرون الطبيب البيطري للحصول على المشورة أو العلاج للكلب. </a:t>
            </a:r>
            <a:endParaRPr lang="ar-IQ" dirty="0" smtClean="0"/>
          </a:p>
          <a:p>
            <a:endParaRPr lang="ar-IQ" dirty="0"/>
          </a:p>
          <a:p>
            <a:r>
              <a:rPr lang="ar-IQ" dirty="0" smtClean="0"/>
              <a:t>يمكن </a:t>
            </a:r>
            <a:r>
              <a:rPr lang="ar-IQ" dirty="0"/>
              <a:t>للطبيب البيطري من القطاع الخاص أن يلعب دورًا مهمًا في مراقبة الأمراض لأنه قد يكون أول من يرى كلبًا يعاني من مرض يمكن الإبلاغ عنه مثل داء الكلب. </a:t>
            </a:r>
            <a:endParaRPr lang="ar-IQ" dirty="0" smtClean="0"/>
          </a:p>
          <a:p>
            <a:endParaRPr lang="ar-IQ" dirty="0"/>
          </a:p>
          <a:p>
            <a:r>
              <a:rPr lang="ar-IQ" dirty="0" smtClean="0"/>
              <a:t>يلعب </a:t>
            </a:r>
            <a:r>
              <a:rPr lang="ar-IQ" dirty="0"/>
              <a:t>الأطباء البيطريون </a:t>
            </a:r>
            <a:r>
              <a:rPr lang="ar-IQ" dirty="0" smtClean="0"/>
              <a:t>أيضًا </a:t>
            </a:r>
            <a:r>
              <a:rPr lang="ar-IQ" dirty="0"/>
              <a:t>دورًا مهمًا (غالبًا بالتنسيق مع الشرطة </a:t>
            </a:r>
            <a:r>
              <a:rPr lang="ar-IQ" dirty="0" err="1"/>
              <a:t>و</a:t>
            </a:r>
            <a:r>
              <a:rPr lang="ar-IQ" dirty="0"/>
              <a:t> / أو السلطات المحلية) في التعامل مع حالات الإهمال التي يمكن أن تؤدي إلى مشاكل مع الكلاب الضالة وسوء الإدارة</a:t>
            </a:r>
            <a:r>
              <a:rPr lang="ar-IQ" dirty="0" smtClean="0"/>
              <a:t>.</a:t>
            </a:r>
          </a:p>
          <a:p>
            <a:endParaRPr lang="ar-IQ" dirty="0" smtClean="0"/>
          </a:p>
          <a:p>
            <a:r>
              <a:rPr lang="ar-IQ" dirty="0"/>
              <a:t>يتمتع الطبيب البيطري الخاص بالكفاءة </a:t>
            </a:r>
            <a:r>
              <a:rPr lang="ar-IQ" dirty="0" smtClean="0"/>
              <a:t>ويشارك في </a:t>
            </a:r>
            <a:r>
              <a:rPr lang="ar-IQ" dirty="0"/>
              <a:t>برامج صحة الكلاب وتدابير السيطرة على </a:t>
            </a:r>
            <a:r>
              <a:rPr lang="ar-IQ" dirty="0" smtClean="0"/>
              <a:t>العدد </a:t>
            </a:r>
            <a:r>
              <a:rPr lang="ar-IQ" dirty="0"/>
              <a:t>، بما في ذلك الاختبارات الصحية والتطعيم وتحديد الهوية وتربية الكلاب أثناء غياب المالك والتعقيم والقتل الرحيم. </a:t>
            </a:r>
            <a:endParaRPr lang="ar-IQ" dirty="0" smtClean="0"/>
          </a:p>
          <a:p>
            <a:endParaRPr lang="ar-IQ" dirty="0"/>
          </a:p>
          <a:p>
            <a:r>
              <a:rPr lang="ar-IQ" dirty="0" smtClean="0"/>
              <a:t>يعد </a:t>
            </a:r>
            <a:r>
              <a:rPr lang="ar-IQ" dirty="0"/>
              <a:t>الاتصال ثنائي الاتجاه بين الطبيب البيطري في القطاع الخاص والسلطة البيطرية </a:t>
            </a:r>
            <a:r>
              <a:rPr lang="ar-IQ" dirty="0" smtClean="0"/>
              <a:t>أمرًا </a:t>
            </a:r>
            <a:r>
              <a:rPr lang="ar-IQ" dirty="0"/>
              <a:t>مهمًا </a:t>
            </a:r>
            <a:r>
              <a:rPr lang="ar-IQ" dirty="0" smtClean="0"/>
              <a:t>للغاية</a:t>
            </a:r>
            <a:endParaRPr lang="en-US" dirty="0"/>
          </a:p>
        </p:txBody>
      </p:sp>
      <p:pic>
        <p:nvPicPr>
          <p:cNvPr id="31746" name="Picture 2" descr="Smiling Vet and Dog and Cat Stock Photo - Image of gently, animals: 75909660"/>
          <p:cNvPicPr>
            <a:picLocks noChangeAspect="1" noChangeArrowheads="1"/>
          </p:cNvPicPr>
          <p:nvPr/>
        </p:nvPicPr>
        <p:blipFill>
          <a:blip r:embed="rId2" cstate="print"/>
          <a:srcRect/>
          <a:stretch>
            <a:fillRect/>
          </a:stretch>
        </p:blipFill>
        <p:spPr bwMode="auto">
          <a:xfrm>
            <a:off x="0" y="0"/>
            <a:ext cx="1888244" cy="1469925"/>
          </a:xfrm>
          <a:prstGeom prst="rect">
            <a:avLst/>
          </a:prstGeom>
          <a:noFill/>
        </p:spPr>
      </p:pic>
      <p:pic>
        <p:nvPicPr>
          <p:cNvPr id="31752" name="Picture 8" descr="Veterinary Technician to Veterinarian | Careers In Healthcare"/>
          <p:cNvPicPr>
            <a:picLocks noChangeAspect="1" noChangeArrowheads="1"/>
          </p:cNvPicPr>
          <p:nvPr/>
        </p:nvPicPr>
        <p:blipFill>
          <a:blip r:embed="rId3"/>
          <a:srcRect l="46364"/>
          <a:stretch>
            <a:fillRect/>
          </a:stretch>
        </p:blipFill>
        <p:spPr bwMode="auto">
          <a:xfrm>
            <a:off x="0" y="2214554"/>
            <a:ext cx="1904995" cy="2363501"/>
          </a:xfrm>
          <a:prstGeom prst="rect">
            <a:avLst/>
          </a:prstGeom>
          <a:noFill/>
        </p:spPr>
      </p:pic>
      <p:pic>
        <p:nvPicPr>
          <p:cNvPr id="9" name="صورة 8" descr="6 Tips for a Career in Veterinary Medicine - National FFA Organization"/>
          <p:cNvPicPr/>
          <p:nvPr/>
        </p:nvPicPr>
        <p:blipFill>
          <a:blip r:embed="rId4" cstate="print"/>
          <a:srcRect/>
          <a:stretch>
            <a:fillRect/>
          </a:stretch>
        </p:blipFill>
        <p:spPr bwMode="auto">
          <a:xfrm>
            <a:off x="0" y="5143512"/>
            <a:ext cx="2000232" cy="135732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8572560" cy="4857784"/>
          </a:xfrm>
        </p:spPr>
        <p:txBody>
          <a:bodyPr>
            <a:normAutofit fontScale="70000" lnSpcReduction="20000"/>
          </a:bodyPr>
          <a:lstStyle/>
          <a:p>
            <a:pPr>
              <a:buNone/>
            </a:pPr>
            <a:r>
              <a:rPr lang="ar-IQ" dirty="0" smtClean="0"/>
              <a:t>5. السلطات </a:t>
            </a:r>
            <a:r>
              <a:rPr lang="ar-IQ" dirty="0"/>
              <a:t>الحكومية المحلية </a:t>
            </a:r>
            <a:endParaRPr lang="ar-IQ" dirty="0" smtClean="0"/>
          </a:p>
          <a:p>
            <a:pPr>
              <a:buNone/>
            </a:pPr>
            <a:r>
              <a:rPr lang="ar-IQ" dirty="0" smtClean="0"/>
              <a:t> </a:t>
            </a:r>
            <a:r>
              <a:rPr lang="ar-IQ" dirty="0"/>
              <a:t>هي </a:t>
            </a:r>
            <a:r>
              <a:rPr lang="ar-IQ" dirty="0" err="1"/>
              <a:t>المسؤولة</a:t>
            </a:r>
            <a:r>
              <a:rPr lang="ar-IQ" dirty="0"/>
              <a:t> عن العديد من الخدمات والبرامج التي تتعلق بالصحة والسلامة والمصلحة العامة ضمن ولايتها </a:t>
            </a:r>
            <a:r>
              <a:rPr lang="ar-IQ" dirty="0" smtClean="0"/>
              <a:t>القضائية</a:t>
            </a:r>
          </a:p>
          <a:p>
            <a:pPr>
              <a:buNone/>
            </a:pPr>
            <a:r>
              <a:rPr lang="ar-IQ" dirty="0" smtClean="0"/>
              <a:t> يعطى </a:t>
            </a:r>
            <a:r>
              <a:rPr lang="ar-IQ" dirty="0"/>
              <a:t>الإطار التشريعي السلطة للوكالات الحكومية المحلية فيما يتعلق بجوانب الصحة العامة والصحة البيئية / النظافة وأنشطة التفتيش / </a:t>
            </a:r>
            <a:r>
              <a:rPr lang="ar-IQ" dirty="0" smtClean="0"/>
              <a:t>والسيطرة</a:t>
            </a:r>
            <a:r>
              <a:rPr lang="en-US" dirty="0" smtClean="0"/>
              <a:t>.</a:t>
            </a:r>
            <a:endParaRPr lang="ar-IQ" dirty="0" smtClean="0"/>
          </a:p>
          <a:p>
            <a:pPr>
              <a:buNone/>
            </a:pPr>
            <a:endParaRPr lang="en-US" dirty="0" smtClean="0"/>
          </a:p>
          <a:p>
            <a:pPr>
              <a:buNone/>
            </a:pPr>
            <a:r>
              <a:rPr lang="ar-IQ" dirty="0"/>
              <a:t>تكون الوكالات الحكومية المحلية </a:t>
            </a:r>
            <a:r>
              <a:rPr lang="ar-IQ" dirty="0" err="1"/>
              <a:t>مسؤولة</a:t>
            </a:r>
            <a:r>
              <a:rPr lang="ar-IQ" dirty="0"/>
              <a:t> عن تطوير وإنفاذ التشريعات المتعلقة بملكية الكلاب (مثل </a:t>
            </a:r>
            <a:r>
              <a:rPr lang="ar-IQ" dirty="0" smtClean="0"/>
              <a:t>التسجيل، والتحصين) </a:t>
            </a:r>
            <a:r>
              <a:rPr lang="ar-IQ" dirty="0"/>
              <a:t>، والسيطرة على الكلاب الضالة (مثل اصطياد الكلاب والملاجئ) والتخفيف من المشاكل التي تسببها الكلاب الضالة في ولايتها القضائية</a:t>
            </a:r>
            <a:r>
              <a:rPr lang="ar-IQ" dirty="0" smtClean="0"/>
              <a:t>.</a:t>
            </a:r>
          </a:p>
          <a:p>
            <a:pPr>
              <a:buNone/>
            </a:pPr>
            <a:endParaRPr lang="ar-IQ" dirty="0"/>
          </a:p>
          <a:p>
            <a:pPr>
              <a:buNone/>
            </a:pPr>
            <a:r>
              <a:rPr lang="ar-IQ" dirty="0" smtClean="0"/>
              <a:t> </a:t>
            </a:r>
            <a:r>
              <a:rPr lang="ar-IQ" dirty="0"/>
              <a:t>يعد التعاون مع الأطباء البيطريين من القطاع الخاص (على سبيل المثال في برامج تعقيم وتطعيم الكلاب الضالة) </a:t>
            </a:r>
            <a:r>
              <a:rPr lang="ar-IQ" dirty="0" smtClean="0"/>
              <a:t>سمة </a:t>
            </a:r>
            <a:r>
              <a:rPr lang="ar-IQ" dirty="0"/>
              <a:t>مشتركة لبرامج مراقبة الكلاب. </a:t>
            </a:r>
            <a:endParaRPr lang="ar-IQ" dirty="0" smtClean="0"/>
          </a:p>
          <a:p>
            <a:pPr>
              <a:buNone/>
            </a:pPr>
            <a:endParaRPr lang="ar-IQ" dirty="0"/>
          </a:p>
          <a:p>
            <a:pPr>
              <a:buNone/>
            </a:pPr>
            <a:r>
              <a:rPr lang="ar-IQ" dirty="0" smtClean="0"/>
              <a:t>بغض </a:t>
            </a:r>
            <a:r>
              <a:rPr lang="ar-IQ" dirty="0"/>
              <a:t>النظر عن الأساس التشريعي ، من الضروري أن يكون هناك تعاون من السلطات الحكومية المحلية في السيطرة على الكلاب الضالة.</a:t>
            </a:r>
            <a:endParaRPr lang="en-US" dirty="0"/>
          </a:p>
          <a:p>
            <a:pPr>
              <a:buNone/>
            </a:pPr>
            <a:endParaRPr lang="en-US" dirty="0"/>
          </a:p>
          <a:p>
            <a:endParaRPr lang="ar-IQ" dirty="0"/>
          </a:p>
        </p:txBody>
      </p:sp>
      <p:sp>
        <p:nvSpPr>
          <p:cNvPr id="29698" name="AutoShape 2" descr="local government | Definition, Examples, &amp; Responsibilities | Britannic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9700" name="Picture 4" descr="Local government - Wikipedia"/>
          <p:cNvPicPr>
            <a:picLocks noChangeAspect="1" noChangeArrowheads="1"/>
          </p:cNvPicPr>
          <p:nvPr/>
        </p:nvPicPr>
        <p:blipFill>
          <a:blip r:embed="rId2"/>
          <a:srcRect/>
          <a:stretch>
            <a:fillRect/>
          </a:stretch>
        </p:blipFill>
        <p:spPr bwMode="auto">
          <a:xfrm>
            <a:off x="4286248" y="4953000"/>
            <a:ext cx="3810000" cy="1905000"/>
          </a:xfrm>
          <a:prstGeom prst="rect">
            <a:avLst/>
          </a:prstGeom>
          <a:noFill/>
        </p:spPr>
      </p:pic>
      <p:pic>
        <p:nvPicPr>
          <p:cNvPr id="6" name="صورة 5" descr="C:\Users\dell\Dropbox\PC\Desktop\كلاب سائبة\223991_3_272e648f1ca53ab67d24f3de18f45e97ea6e4d36.jpg"/>
          <p:cNvPicPr/>
          <p:nvPr/>
        </p:nvPicPr>
        <p:blipFill>
          <a:blip r:embed="rId3" cstate="print"/>
          <a:srcRect/>
          <a:stretch>
            <a:fillRect/>
          </a:stretch>
        </p:blipFill>
        <p:spPr bwMode="auto">
          <a:xfrm>
            <a:off x="1214414" y="5000636"/>
            <a:ext cx="2688199" cy="185736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837</TotalTime>
  <Words>2714</Words>
  <Application>Microsoft Office PowerPoint</Application>
  <PresentationFormat>عرض على الشاشة (3:4)‏</PresentationFormat>
  <Paragraphs>172</Paragraphs>
  <Slides>28</Slides>
  <Notes>0</Notes>
  <HiddenSlides>0</HiddenSlides>
  <MMClips>0</MMClips>
  <ScaleCrop>false</ScaleCrop>
  <HeadingPairs>
    <vt:vector size="4" baseType="variant">
      <vt:variant>
        <vt:lpstr>سمة</vt:lpstr>
      </vt:variant>
      <vt:variant>
        <vt:i4>1</vt:i4>
      </vt:variant>
      <vt:variant>
        <vt:lpstr>عناوين الشرائح</vt:lpstr>
      </vt:variant>
      <vt:variant>
        <vt:i4>28</vt:i4>
      </vt:variant>
    </vt:vector>
  </HeadingPairs>
  <TitlesOfParts>
    <vt:vector size="29" baseType="lpstr">
      <vt:lpstr>سمة Office</vt:lpstr>
      <vt:lpstr>الشريحة 1</vt:lpstr>
      <vt:lpstr>STRAY DOG POPULATION CONTROL  السيطرة على أعداد الكلاب الضالة </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تدابير الرقابة Control measures </vt:lpstr>
      <vt:lpstr>تدابير الرقابة Control measures </vt:lpstr>
      <vt:lpstr>تدابير الرقابة Control measures </vt:lpstr>
      <vt:lpstr>تدابير الرقابة Control measures </vt:lpstr>
      <vt:lpstr>تدابير الرقابة Control measures </vt:lpstr>
      <vt:lpstr>تدابير الرقابة Control measures </vt:lpstr>
      <vt:lpstr>تدابير الرقابة Control measures </vt:lpstr>
      <vt:lpstr>تدابير الرقابة Control measures </vt:lpstr>
      <vt:lpstr>طرق القتل الرحيم للكلاب</vt:lpstr>
      <vt:lpstr>طرق القتل الرحيم للكلاب</vt:lpstr>
      <vt:lpstr>طرق القتل الرحيم للكلاب</vt:lpstr>
      <vt:lpstr>طرق القتل الرحيم للكلاب</vt:lpstr>
      <vt:lpstr>الشريحة 27</vt:lpstr>
      <vt:lpstr>الشريحة 28</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STRAY DOG POPULATION CONTROL  السيطرة على أعداد الكلاب الضالة</dc:title>
  <dc:creator>dell</dc:creator>
  <cp:lastModifiedBy>dell</cp:lastModifiedBy>
  <cp:revision>66</cp:revision>
  <dcterms:created xsi:type="dcterms:W3CDTF">2022-11-15T17:02:12Z</dcterms:created>
  <dcterms:modified xsi:type="dcterms:W3CDTF">2022-11-16T07:00:07Z</dcterms:modified>
</cp:coreProperties>
</file>